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3" r:id="rId3"/>
    <p:sldId id="286" r:id="rId4"/>
    <p:sldId id="278" r:id="rId5"/>
    <p:sldId id="287" r:id="rId6"/>
    <p:sldId id="288" r:id="rId7"/>
    <p:sldId id="261" r:id="rId8"/>
    <p:sldId id="295" r:id="rId9"/>
    <p:sldId id="260" r:id="rId10"/>
    <p:sldId id="258" r:id="rId11"/>
    <p:sldId id="270" r:id="rId12"/>
    <p:sldId id="266" r:id="rId13"/>
    <p:sldId id="256" r:id="rId14"/>
    <p:sldId id="262" r:id="rId15"/>
    <p:sldId id="265" r:id="rId16"/>
    <p:sldId id="289" r:id="rId17"/>
    <p:sldId id="272" r:id="rId18"/>
    <p:sldId id="264" r:id="rId19"/>
    <p:sldId id="271" r:id="rId20"/>
    <p:sldId id="268" r:id="rId21"/>
    <p:sldId id="285" r:id="rId22"/>
    <p:sldId id="284" r:id="rId23"/>
    <p:sldId id="283" r:id="rId24"/>
    <p:sldId id="275" r:id="rId25"/>
    <p:sldId id="317" r:id="rId26"/>
    <p:sldId id="312" r:id="rId27"/>
    <p:sldId id="305" r:id="rId28"/>
    <p:sldId id="290" r:id="rId29"/>
    <p:sldId id="291" r:id="rId30"/>
    <p:sldId id="292" r:id="rId31"/>
    <p:sldId id="293" r:id="rId32"/>
    <p:sldId id="311" r:id="rId33"/>
    <p:sldId id="315" r:id="rId34"/>
    <p:sldId id="324" r:id="rId35"/>
    <p:sldId id="319" r:id="rId36"/>
    <p:sldId id="328" r:id="rId37"/>
    <p:sldId id="323" r:id="rId38"/>
    <p:sldId id="330" r:id="rId39"/>
    <p:sldId id="329" r:id="rId40"/>
    <p:sldId id="326" r:id="rId41"/>
    <p:sldId id="327" r:id="rId42"/>
    <p:sldId id="322" r:id="rId43"/>
    <p:sldId id="325" r:id="rId44"/>
    <p:sldId id="331" r:id="rId45"/>
    <p:sldId id="332" r:id="rId46"/>
    <p:sldId id="321" r:id="rId47"/>
    <p:sldId id="313" r:id="rId48"/>
    <p:sldId id="318" r:id="rId49"/>
    <p:sldId id="314" r:id="rId50"/>
    <p:sldId id="280" r:id="rId51"/>
    <p:sldId id="282" r:id="rId52"/>
    <p:sldId id="281" r:id="rId53"/>
    <p:sldId id="297" r:id="rId54"/>
    <p:sldId id="301" r:id="rId55"/>
    <p:sldId id="306" r:id="rId56"/>
    <p:sldId id="302" r:id="rId57"/>
    <p:sldId id="307" r:id="rId58"/>
    <p:sldId id="303" r:id="rId59"/>
    <p:sldId id="298" r:id="rId60"/>
    <p:sldId id="300" r:id="rId61"/>
    <p:sldId id="299" r:id="rId62"/>
    <p:sldId id="308" r:id="rId63"/>
    <p:sldId id="304" r:id="rId64"/>
    <p:sldId id="310" r:id="rId65"/>
    <p:sldId id="309" r:id="rId66"/>
    <p:sldId id="316"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C583-57C0-4FD0-8749-EF06371E7CDF}"/>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BF50FE95-6E88-441E-A0DA-CA4370747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9239AFB2-1AF6-40B3-AADF-1B65F25778B0}"/>
              </a:ext>
            </a:extLst>
          </p:cNvPr>
          <p:cNvSpPr>
            <a:spLocks noGrp="1"/>
          </p:cNvSpPr>
          <p:nvPr>
            <p:ph type="dt" sz="half" idx="10"/>
          </p:nvPr>
        </p:nvSpPr>
        <p:spPr/>
        <p:txBody>
          <a:bodyPr/>
          <a:lstStyle/>
          <a:p>
            <a:fld id="{556EB621-DABF-47B6-AE9D-57403A6017CE}" type="datetimeFigureOut">
              <a:rPr lang="zh-CN" altLang="en-US" smtClean="0"/>
              <a:t>2022/10/21</a:t>
            </a:fld>
            <a:endParaRPr lang="zh-CN" altLang="en-US"/>
          </a:p>
        </p:txBody>
      </p:sp>
      <p:sp>
        <p:nvSpPr>
          <p:cNvPr id="5" name="Footer Placeholder 4">
            <a:extLst>
              <a:ext uri="{FF2B5EF4-FFF2-40B4-BE49-F238E27FC236}">
                <a16:creationId xmlns:a16="http://schemas.microsoft.com/office/drawing/2014/main" id="{DBEE73F2-AF16-481C-8888-4861276D945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685A6FE-731C-4C2B-93F6-98A7855EAD60}"/>
              </a:ext>
            </a:extLst>
          </p:cNvPr>
          <p:cNvSpPr>
            <a:spLocks noGrp="1"/>
          </p:cNvSpPr>
          <p:nvPr>
            <p:ph type="sldNum" sz="quarter" idx="12"/>
          </p:nvPr>
        </p:nvSpPr>
        <p:spPr/>
        <p:txBody>
          <a:body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4039211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EDB4-C63D-4F30-AF47-501080534198}"/>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1D8CA57-C928-4DE3-8B98-158C2B421375}"/>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A628313-2056-43AF-B8BB-CE1F689FEC35}"/>
              </a:ext>
            </a:extLst>
          </p:cNvPr>
          <p:cNvSpPr>
            <a:spLocks noGrp="1"/>
          </p:cNvSpPr>
          <p:nvPr>
            <p:ph type="dt" sz="half" idx="10"/>
          </p:nvPr>
        </p:nvSpPr>
        <p:spPr/>
        <p:txBody>
          <a:bodyPr/>
          <a:lstStyle/>
          <a:p>
            <a:fld id="{556EB621-DABF-47B6-AE9D-57403A6017CE}" type="datetimeFigureOut">
              <a:rPr lang="zh-CN" altLang="en-US" smtClean="0"/>
              <a:t>2022/10/21</a:t>
            </a:fld>
            <a:endParaRPr lang="zh-CN" altLang="en-US"/>
          </a:p>
        </p:txBody>
      </p:sp>
      <p:sp>
        <p:nvSpPr>
          <p:cNvPr id="5" name="Footer Placeholder 4">
            <a:extLst>
              <a:ext uri="{FF2B5EF4-FFF2-40B4-BE49-F238E27FC236}">
                <a16:creationId xmlns:a16="http://schemas.microsoft.com/office/drawing/2014/main" id="{AFCECE65-2442-4353-86A3-3714CCCD7D5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FDA17B6-4970-44DA-AE46-E0069BEAF4B8}"/>
              </a:ext>
            </a:extLst>
          </p:cNvPr>
          <p:cNvSpPr>
            <a:spLocks noGrp="1"/>
          </p:cNvSpPr>
          <p:nvPr>
            <p:ph type="sldNum" sz="quarter" idx="12"/>
          </p:nvPr>
        </p:nvSpPr>
        <p:spPr/>
        <p:txBody>
          <a:body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2123285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D61A50-1164-4278-9E1A-8721D06BD04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A3D3FFB-E9E4-47F6-9AD1-D9C067D5411D}"/>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35D8896-A027-4023-BC65-D9D19980DD43}"/>
              </a:ext>
            </a:extLst>
          </p:cNvPr>
          <p:cNvSpPr>
            <a:spLocks noGrp="1"/>
          </p:cNvSpPr>
          <p:nvPr>
            <p:ph type="dt" sz="half" idx="10"/>
          </p:nvPr>
        </p:nvSpPr>
        <p:spPr/>
        <p:txBody>
          <a:bodyPr/>
          <a:lstStyle/>
          <a:p>
            <a:fld id="{556EB621-DABF-47B6-AE9D-57403A6017CE}" type="datetimeFigureOut">
              <a:rPr lang="zh-CN" altLang="en-US" smtClean="0"/>
              <a:t>2022/10/21</a:t>
            </a:fld>
            <a:endParaRPr lang="zh-CN" altLang="en-US"/>
          </a:p>
        </p:txBody>
      </p:sp>
      <p:sp>
        <p:nvSpPr>
          <p:cNvPr id="5" name="Footer Placeholder 4">
            <a:extLst>
              <a:ext uri="{FF2B5EF4-FFF2-40B4-BE49-F238E27FC236}">
                <a16:creationId xmlns:a16="http://schemas.microsoft.com/office/drawing/2014/main" id="{528415B8-4017-4B8F-9AD4-6ADA99238F8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0E8EE1B-1B1B-4929-B92B-FE78368F6F34}"/>
              </a:ext>
            </a:extLst>
          </p:cNvPr>
          <p:cNvSpPr>
            <a:spLocks noGrp="1"/>
          </p:cNvSpPr>
          <p:nvPr>
            <p:ph type="sldNum" sz="quarter" idx="12"/>
          </p:nvPr>
        </p:nvSpPr>
        <p:spPr/>
        <p:txBody>
          <a:body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371865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9BBF-D1AB-4FE1-8F7D-D7F501AFD25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F82AD95-8371-476C-BC1E-5A89ABBE64E2}"/>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3B0FDBB-FF8A-43D7-81FD-6A1999CE5E88}"/>
              </a:ext>
            </a:extLst>
          </p:cNvPr>
          <p:cNvSpPr>
            <a:spLocks noGrp="1"/>
          </p:cNvSpPr>
          <p:nvPr>
            <p:ph type="dt" sz="half" idx="10"/>
          </p:nvPr>
        </p:nvSpPr>
        <p:spPr/>
        <p:txBody>
          <a:bodyPr/>
          <a:lstStyle/>
          <a:p>
            <a:fld id="{556EB621-DABF-47B6-AE9D-57403A6017CE}" type="datetimeFigureOut">
              <a:rPr lang="zh-CN" altLang="en-US" smtClean="0"/>
              <a:t>2022/10/21</a:t>
            </a:fld>
            <a:endParaRPr lang="zh-CN" altLang="en-US"/>
          </a:p>
        </p:txBody>
      </p:sp>
      <p:sp>
        <p:nvSpPr>
          <p:cNvPr id="5" name="Footer Placeholder 4">
            <a:extLst>
              <a:ext uri="{FF2B5EF4-FFF2-40B4-BE49-F238E27FC236}">
                <a16:creationId xmlns:a16="http://schemas.microsoft.com/office/drawing/2014/main" id="{61D7BD43-6BCE-4826-9A03-99F69925BD2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865BC50-781D-4589-BF37-3E3E7070EF94}"/>
              </a:ext>
            </a:extLst>
          </p:cNvPr>
          <p:cNvSpPr>
            <a:spLocks noGrp="1"/>
          </p:cNvSpPr>
          <p:nvPr>
            <p:ph type="sldNum" sz="quarter" idx="12"/>
          </p:nvPr>
        </p:nvSpPr>
        <p:spPr/>
        <p:txBody>
          <a:body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388084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888F-A9BD-4195-9A63-0676A2E2A70F}"/>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0B5F0C4-1959-478B-BE68-754734D469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77F172AE-BEFA-4830-B1B6-0BAB222A29C1}"/>
              </a:ext>
            </a:extLst>
          </p:cNvPr>
          <p:cNvSpPr>
            <a:spLocks noGrp="1"/>
          </p:cNvSpPr>
          <p:nvPr>
            <p:ph type="dt" sz="half" idx="10"/>
          </p:nvPr>
        </p:nvSpPr>
        <p:spPr/>
        <p:txBody>
          <a:bodyPr/>
          <a:lstStyle/>
          <a:p>
            <a:fld id="{556EB621-DABF-47B6-AE9D-57403A6017CE}" type="datetimeFigureOut">
              <a:rPr lang="zh-CN" altLang="en-US" smtClean="0"/>
              <a:t>2022/10/21</a:t>
            </a:fld>
            <a:endParaRPr lang="zh-CN" altLang="en-US"/>
          </a:p>
        </p:txBody>
      </p:sp>
      <p:sp>
        <p:nvSpPr>
          <p:cNvPr id="5" name="Footer Placeholder 4">
            <a:extLst>
              <a:ext uri="{FF2B5EF4-FFF2-40B4-BE49-F238E27FC236}">
                <a16:creationId xmlns:a16="http://schemas.microsoft.com/office/drawing/2014/main" id="{E2C11313-6407-4B03-893E-234EE7A91D5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53816E3-80F0-44E5-BE9A-D60D7B94F91A}"/>
              </a:ext>
            </a:extLst>
          </p:cNvPr>
          <p:cNvSpPr>
            <a:spLocks noGrp="1"/>
          </p:cNvSpPr>
          <p:nvPr>
            <p:ph type="sldNum" sz="quarter" idx="12"/>
          </p:nvPr>
        </p:nvSpPr>
        <p:spPr/>
        <p:txBody>
          <a:body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114810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5BAAC-B620-4CA6-AF5C-300B7A68D4E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020106D-7A7A-48C5-91D1-847D58241D4B}"/>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9A37566C-4C32-4502-8BC2-ADDB9ADCF5AE}"/>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D0370670-A095-4D46-B721-D496318A35EE}"/>
              </a:ext>
            </a:extLst>
          </p:cNvPr>
          <p:cNvSpPr>
            <a:spLocks noGrp="1"/>
          </p:cNvSpPr>
          <p:nvPr>
            <p:ph type="dt" sz="half" idx="10"/>
          </p:nvPr>
        </p:nvSpPr>
        <p:spPr/>
        <p:txBody>
          <a:bodyPr/>
          <a:lstStyle/>
          <a:p>
            <a:fld id="{556EB621-DABF-47B6-AE9D-57403A6017CE}" type="datetimeFigureOut">
              <a:rPr lang="zh-CN" altLang="en-US" smtClean="0"/>
              <a:t>2022/10/21</a:t>
            </a:fld>
            <a:endParaRPr lang="zh-CN" altLang="en-US"/>
          </a:p>
        </p:txBody>
      </p:sp>
      <p:sp>
        <p:nvSpPr>
          <p:cNvPr id="6" name="Footer Placeholder 5">
            <a:extLst>
              <a:ext uri="{FF2B5EF4-FFF2-40B4-BE49-F238E27FC236}">
                <a16:creationId xmlns:a16="http://schemas.microsoft.com/office/drawing/2014/main" id="{88C8B067-1BD4-4312-B97E-F4767B7D689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4EA22F7-F7C1-4846-8BA8-4D2945BD757F}"/>
              </a:ext>
            </a:extLst>
          </p:cNvPr>
          <p:cNvSpPr>
            <a:spLocks noGrp="1"/>
          </p:cNvSpPr>
          <p:nvPr>
            <p:ph type="sldNum" sz="quarter" idx="12"/>
          </p:nvPr>
        </p:nvSpPr>
        <p:spPr/>
        <p:txBody>
          <a:body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1677235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F0D8C-CDAE-4B0E-B543-6E1FCE2A5070}"/>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97934B9-F5BA-4E41-9D18-305F8510D9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AAC945F8-0445-46C4-BD8D-4CDF34E14749}"/>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A78ED468-22A5-4283-83EF-7078758ED8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7DF1B8E3-EEB2-4706-93E3-921D98077F7D}"/>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35E303D-7A1F-49E2-B7CB-990E4C7C686E}"/>
              </a:ext>
            </a:extLst>
          </p:cNvPr>
          <p:cNvSpPr>
            <a:spLocks noGrp="1"/>
          </p:cNvSpPr>
          <p:nvPr>
            <p:ph type="dt" sz="half" idx="10"/>
          </p:nvPr>
        </p:nvSpPr>
        <p:spPr/>
        <p:txBody>
          <a:bodyPr/>
          <a:lstStyle/>
          <a:p>
            <a:fld id="{556EB621-DABF-47B6-AE9D-57403A6017CE}" type="datetimeFigureOut">
              <a:rPr lang="zh-CN" altLang="en-US" smtClean="0"/>
              <a:t>2022/10/21</a:t>
            </a:fld>
            <a:endParaRPr lang="zh-CN" altLang="en-US"/>
          </a:p>
        </p:txBody>
      </p:sp>
      <p:sp>
        <p:nvSpPr>
          <p:cNvPr id="8" name="Footer Placeholder 7">
            <a:extLst>
              <a:ext uri="{FF2B5EF4-FFF2-40B4-BE49-F238E27FC236}">
                <a16:creationId xmlns:a16="http://schemas.microsoft.com/office/drawing/2014/main" id="{BD0643B2-CB07-4798-A0E9-5DF45993205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AA45718-6DC8-4AFB-A3CA-4FA6ACE87B12}"/>
              </a:ext>
            </a:extLst>
          </p:cNvPr>
          <p:cNvSpPr>
            <a:spLocks noGrp="1"/>
          </p:cNvSpPr>
          <p:nvPr>
            <p:ph type="sldNum" sz="quarter" idx="12"/>
          </p:nvPr>
        </p:nvSpPr>
        <p:spPr/>
        <p:txBody>
          <a:body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4235596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CFEF-B229-42EC-8AF4-4D71DE13E3AE}"/>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43B53669-D1EA-4A5C-8A30-ABBCF6D7DA59}"/>
              </a:ext>
            </a:extLst>
          </p:cNvPr>
          <p:cNvSpPr>
            <a:spLocks noGrp="1"/>
          </p:cNvSpPr>
          <p:nvPr>
            <p:ph type="dt" sz="half" idx="10"/>
          </p:nvPr>
        </p:nvSpPr>
        <p:spPr/>
        <p:txBody>
          <a:bodyPr/>
          <a:lstStyle/>
          <a:p>
            <a:fld id="{556EB621-DABF-47B6-AE9D-57403A6017CE}" type="datetimeFigureOut">
              <a:rPr lang="zh-CN" altLang="en-US" smtClean="0"/>
              <a:t>2022/10/21</a:t>
            </a:fld>
            <a:endParaRPr lang="zh-CN" altLang="en-US"/>
          </a:p>
        </p:txBody>
      </p:sp>
      <p:sp>
        <p:nvSpPr>
          <p:cNvPr id="4" name="Footer Placeholder 3">
            <a:extLst>
              <a:ext uri="{FF2B5EF4-FFF2-40B4-BE49-F238E27FC236}">
                <a16:creationId xmlns:a16="http://schemas.microsoft.com/office/drawing/2014/main" id="{B7AA4E2F-7B33-4468-A07A-909EDAE2026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85480354-36D1-4123-AD4A-48BE8BD7FDB8}"/>
              </a:ext>
            </a:extLst>
          </p:cNvPr>
          <p:cNvSpPr>
            <a:spLocks noGrp="1"/>
          </p:cNvSpPr>
          <p:nvPr>
            <p:ph type="sldNum" sz="quarter" idx="12"/>
          </p:nvPr>
        </p:nvSpPr>
        <p:spPr/>
        <p:txBody>
          <a:body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1171257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837E76-DC66-4677-9E1B-AE6BD3D8D8C8}"/>
              </a:ext>
            </a:extLst>
          </p:cNvPr>
          <p:cNvSpPr>
            <a:spLocks noGrp="1"/>
          </p:cNvSpPr>
          <p:nvPr>
            <p:ph type="dt" sz="half" idx="10"/>
          </p:nvPr>
        </p:nvSpPr>
        <p:spPr/>
        <p:txBody>
          <a:bodyPr/>
          <a:lstStyle/>
          <a:p>
            <a:fld id="{556EB621-DABF-47B6-AE9D-57403A6017CE}" type="datetimeFigureOut">
              <a:rPr lang="zh-CN" altLang="en-US" smtClean="0"/>
              <a:t>2022/10/21</a:t>
            </a:fld>
            <a:endParaRPr lang="zh-CN" altLang="en-US"/>
          </a:p>
        </p:txBody>
      </p:sp>
      <p:sp>
        <p:nvSpPr>
          <p:cNvPr id="3" name="Footer Placeholder 2">
            <a:extLst>
              <a:ext uri="{FF2B5EF4-FFF2-40B4-BE49-F238E27FC236}">
                <a16:creationId xmlns:a16="http://schemas.microsoft.com/office/drawing/2014/main" id="{6813DB8F-9B0A-468D-8BF3-D2C26C51B63F}"/>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21A8555E-7290-449A-9EEB-47679582AF79}"/>
              </a:ext>
            </a:extLst>
          </p:cNvPr>
          <p:cNvSpPr>
            <a:spLocks noGrp="1"/>
          </p:cNvSpPr>
          <p:nvPr>
            <p:ph type="sldNum" sz="quarter" idx="12"/>
          </p:nvPr>
        </p:nvSpPr>
        <p:spPr/>
        <p:txBody>
          <a:body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2071722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EA590-989D-493F-8243-8714E54D519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A6AA46C-4871-4212-981C-F7CB5BD6FB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37F0EB4C-BD35-46A9-9F62-129B3E4683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066F2E07-7D20-4130-9369-C10F06B6C940}"/>
              </a:ext>
            </a:extLst>
          </p:cNvPr>
          <p:cNvSpPr>
            <a:spLocks noGrp="1"/>
          </p:cNvSpPr>
          <p:nvPr>
            <p:ph type="dt" sz="half" idx="10"/>
          </p:nvPr>
        </p:nvSpPr>
        <p:spPr/>
        <p:txBody>
          <a:bodyPr/>
          <a:lstStyle/>
          <a:p>
            <a:fld id="{556EB621-DABF-47B6-AE9D-57403A6017CE}" type="datetimeFigureOut">
              <a:rPr lang="zh-CN" altLang="en-US" smtClean="0"/>
              <a:t>2022/10/21</a:t>
            </a:fld>
            <a:endParaRPr lang="zh-CN" altLang="en-US"/>
          </a:p>
        </p:txBody>
      </p:sp>
      <p:sp>
        <p:nvSpPr>
          <p:cNvPr id="6" name="Footer Placeholder 5">
            <a:extLst>
              <a:ext uri="{FF2B5EF4-FFF2-40B4-BE49-F238E27FC236}">
                <a16:creationId xmlns:a16="http://schemas.microsoft.com/office/drawing/2014/main" id="{0A84F1CA-97B5-40F1-ABA2-35C06D28F8F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137F9D0-8D16-42B3-AC51-F9F8908B1E57}"/>
              </a:ext>
            </a:extLst>
          </p:cNvPr>
          <p:cNvSpPr>
            <a:spLocks noGrp="1"/>
          </p:cNvSpPr>
          <p:nvPr>
            <p:ph type="sldNum" sz="quarter" idx="12"/>
          </p:nvPr>
        </p:nvSpPr>
        <p:spPr/>
        <p:txBody>
          <a:body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631790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769C-E67B-401B-91FF-93478912EC1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3AE6BEC3-FB5A-4458-965C-C73B72734B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6D03E30-BB00-4342-8760-3EB22D3B6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8E2CCAE3-7E98-4C11-9321-015DE80910B9}"/>
              </a:ext>
            </a:extLst>
          </p:cNvPr>
          <p:cNvSpPr>
            <a:spLocks noGrp="1"/>
          </p:cNvSpPr>
          <p:nvPr>
            <p:ph type="dt" sz="half" idx="10"/>
          </p:nvPr>
        </p:nvSpPr>
        <p:spPr/>
        <p:txBody>
          <a:bodyPr/>
          <a:lstStyle/>
          <a:p>
            <a:fld id="{556EB621-DABF-47B6-AE9D-57403A6017CE}" type="datetimeFigureOut">
              <a:rPr lang="zh-CN" altLang="en-US" smtClean="0"/>
              <a:t>2022/10/21</a:t>
            </a:fld>
            <a:endParaRPr lang="zh-CN" altLang="en-US"/>
          </a:p>
        </p:txBody>
      </p:sp>
      <p:sp>
        <p:nvSpPr>
          <p:cNvPr id="6" name="Footer Placeholder 5">
            <a:extLst>
              <a:ext uri="{FF2B5EF4-FFF2-40B4-BE49-F238E27FC236}">
                <a16:creationId xmlns:a16="http://schemas.microsoft.com/office/drawing/2014/main" id="{C4C2AC66-023D-4CCE-8AED-E602DA98DA6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B09F0C2-FD6B-4AC1-BBAC-F92CE178DE18}"/>
              </a:ext>
            </a:extLst>
          </p:cNvPr>
          <p:cNvSpPr>
            <a:spLocks noGrp="1"/>
          </p:cNvSpPr>
          <p:nvPr>
            <p:ph type="sldNum" sz="quarter" idx="12"/>
          </p:nvPr>
        </p:nvSpPr>
        <p:spPr/>
        <p:txBody>
          <a:body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1467057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571CBF-EE53-49D0-9291-B14967B79C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19E8F3E-54CD-4BE0-B5EE-C293E5EBF7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427D987-FF0A-4B34-88A6-36FD6C562F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EB621-DABF-47B6-AE9D-57403A6017CE}" type="datetimeFigureOut">
              <a:rPr lang="zh-CN" altLang="en-US" smtClean="0"/>
              <a:t>2022/10/21</a:t>
            </a:fld>
            <a:endParaRPr lang="zh-CN" altLang="en-US"/>
          </a:p>
        </p:txBody>
      </p:sp>
      <p:sp>
        <p:nvSpPr>
          <p:cNvPr id="5" name="Footer Placeholder 4">
            <a:extLst>
              <a:ext uri="{FF2B5EF4-FFF2-40B4-BE49-F238E27FC236}">
                <a16:creationId xmlns:a16="http://schemas.microsoft.com/office/drawing/2014/main" id="{E0E58801-9297-4FAF-8307-083EE124EF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C3EBF4EA-3541-4562-9D64-1FF619EC7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DE03F-C423-4CDE-ACB8-0CB57C8C7DFB}" type="slidenum">
              <a:rPr lang="zh-CN" altLang="en-US" smtClean="0"/>
              <a:t>‹#›</a:t>
            </a:fld>
            <a:endParaRPr lang="zh-CN" altLang="en-US"/>
          </a:p>
        </p:txBody>
      </p:sp>
    </p:spTree>
    <p:extLst>
      <p:ext uri="{BB962C8B-B14F-4D97-AF65-F5344CB8AC3E}">
        <p14:creationId xmlns:p14="http://schemas.microsoft.com/office/powerpoint/2010/main" val="2746430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thoughtco.com/definition-of-natural-abundance-605388"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jpeg"/></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76.png"/><Relationship Id="rId3" Type="http://schemas.openxmlformats.org/officeDocument/2006/relationships/image" Target="../media/image77.jpe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7.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6.png"/></Relationships>
</file>

<file path=ppt/slides/_rels/slide41.xml.rels><?xml version="1.0" encoding="UTF-8" standalone="yes"?>
<Relationships xmlns="http://schemas.openxmlformats.org/package/2006/relationships"><Relationship Id="rId8" Type="http://schemas.openxmlformats.org/officeDocument/2006/relationships/image" Target="../media/image101.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0.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02.png"/><Relationship Id="rId4" Type="http://schemas.openxmlformats.org/officeDocument/2006/relationships/image" Target="../media/image99.png"/><Relationship Id="rId9" Type="http://schemas.microsoft.com/office/2007/relationships/hdphoto" Target="../media/hdphoto4.wdp"/></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13" Type="http://schemas.microsoft.com/office/2007/relationships/hdphoto" Target="../media/hdphoto8.wdp"/><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11" Type="http://schemas.microsoft.com/office/2007/relationships/hdphoto" Target="../media/hdphoto7.wdp"/><Relationship Id="rId5" Type="http://schemas.openxmlformats.org/officeDocument/2006/relationships/image" Target="../media/image107.png"/><Relationship Id="rId10" Type="http://schemas.openxmlformats.org/officeDocument/2006/relationships/image" Target="../media/image113.png"/><Relationship Id="rId4" Type="http://schemas.openxmlformats.org/officeDocument/2006/relationships/image" Target="../media/image106.png"/><Relationship Id="rId9"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4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jpeg"/></Relationships>
</file>

<file path=ppt/slides/_rels/slide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hyperlink" Target="https://www.britannica.com/science/metal-chemistry" TargetMode="External"/><Relationship Id="rId7" Type="http://schemas.openxmlformats.org/officeDocument/2006/relationships/image" Target="../media/image1020.png"/><Relationship Id="rId2" Type="http://schemas.openxmlformats.org/officeDocument/2006/relationships/hyperlink" Target="https://www.britannica.com/science/alkali" TargetMode="External"/><Relationship Id="rId1" Type="http://schemas.openxmlformats.org/officeDocument/2006/relationships/slideLayout" Target="../slideLayouts/slideLayout2.xml"/><Relationship Id="rId6" Type="http://schemas.openxmlformats.org/officeDocument/2006/relationships/hyperlink" Target="https://www.britannica.com/science/acid" TargetMode="External"/><Relationship Id="rId5" Type="http://schemas.openxmlformats.org/officeDocument/2006/relationships/hyperlink" Target="https://www.britannica.com/science/base-chemical-compound" TargetMode="External"/><Relationship Id="rId4" Type="http://schemas.openxmlformats.org/officeDocument/2006/relationships/hyperlink" Target="https://www.britannica.com/science/water"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2968A-9659-46B0-877F-2CE92E3F7822}"/>
              </a:ext>
            </a:extLst>
          </p:cNvPr>
          <p:cNvSpPr>
            <a:spLocks noGrp="1"/>
          </p:cNvSpPr>
          <p:nvPr>
            <p:ph type="title"/>
          </p:nvPr>
        </p:nvSpPr>
        <p:spPr>
          <a:xfrm>
            <a:off x="1046427" y="1724357"/>
            <a:ext cx="10515600" cy="1325563"/>
          </a:xfrm>
        </p:spPr>
        <p:txBody>
          <a:bodyPr>
            <a:normAutofit/>
          </a:bodyPr>
          <a:lstStyle/>
          <a:p>
            <a:pPr algn="ctr"/>
            <a:r>
              <a:rPr lang="en-US" altLang="zh-CN" sz="8000" b="1" dirty="0">
                <a:latin typeface="AngsanaUPC" panose="02020603050405020304" pitchFamily="18" charset="-34"/>
                <a:cs typeface="AngsanaUPC" panose="02020603050405020304" pitchFamily="18" charset="-34"/>
              </a:rPr>
              <a:t>Atoms and Molecules</a:t>
            </a:r>
            <a:endParaRPr lang="zh-CN" altLang="en-US" sz="8000" b="1" dirty="0">
              <a:latin typeface="AngsanaUPC" panose="02020603050405020304" pitchFamily="18" charset="-34"/>
              <a:cs typeface="AngsanaUPC" panose="02020603050405020304" pitchFamily="18" charset="-34"/>
            </a:endParaRPr>
          </a:p>
        </p:txBody>
      </p:sp>
      <p:pic>
        <p:nvPicPr>
          <p:cNvPr id="4" name="Picture 3">
            <a:extLst>
              <a:ext uri="{FF2B5EF4-FFF2-40B4-BE49-F238E27FC236}">
                <a16:creationId xmlns:a16="http://schemas.microsoft.com/office/drawing/2014/main" id="{A44B1854-11DF-496C-8085-22B2F2AA6B6E}"/>
              </a:ext>
            </a:extLst>
          </p:cNvPr>
          <p:cNvPicPr>
            <a:picLocks noChangeAspect="1"/>
          </p:cNvPicPr>
          <p:nvPr/>
        </p:nvPicPr>
        <p:blipFill>
          <a:blip r:embed="rId2"/>
          <a:stretch>
            <a:fillRect/>
          </a:stretch>
        </p:blipFill>
        <p:spPr>
          <a:xfrm>
            <a:off x="10475799" y="1799514"/>
            <a:ext cx="654743" cy="967214"/>
          </a:xfrm>
          <a:prstGeom prst="rect">
            <a:avLst/>
          </a:prstGeom>
        </p:spPr>
      </p:pic>
      <p:pic>
        <p:nvPicPr>
          <p:cNvPr id="5" name="Picture 4">
            <a:extLst>
              <a:ext uri="{FF2B5EF4-FFF2-40B4-BE49-F238E27FC236}">
                <a16:creationId xmlns:a16="http://schemas.microsoft.com/office/drawing/2014/main" id="{68325EA2-567D-42E4-B400-AC5164DC11B0}"/>
              </a:ext>
            </a:extLst>
          </p:cNvPr>
          <p:cNvPicPr>
            <a:picLocks noChangeAspect="1"/>
          </p:cNvPicPr>
          <p:nvPr/>
        </p:nvPicPr>
        <p:blipFill>
          <a:blip r:embed="rId3"/>
          <a:stretch>
            <a:fillRect/>
          </a:stretch>
        </p:blipFill>
        <p:spPr>
          <a:xfrm>
            <a:off x="360728" y="5234730"/>
            <a:ext cx="3587894" cy="1405360"/>
          </a:xfrm>
          <a:prstGeom prst="rect">
            <a:avLst/>
          </a:prstGeom>
        </p:spPr>
      </p:pic>
      <p:sp>
        <p:nvSpPr>
          <p:cNvPr id="7" name="Content Placeholder 6">
            <a:extLst>
              <a:ext uri="{FF2B5EF4-FFF2-40B4-BE49-F238E27FC236}">
                <a16:creationId xmlns:a16="http://schemas.microsoft.com/office/drawing/2014/main" id="{64669BCF-9AC6-4695-BBDE-2C388CE9EA2D}"/>
              </a:ext>
            </a:extLst>
          </p:cNvPr>
          <p:cNvSpPr>
            <a:spLocks noGrp="1"/>
          </p:cNvSpPr>
          <p:nvPr>
            <p:ph idx="1"/>
          </p:nvPr>
        </p:nvSpPr>
        <p:spPr>
          <a:xfrm>
            <a:off x="838200" y="2701255"/>
            <a:ext cx="10515600" cy="3475708"/>
          </a:xfrm>
        </p:spPr>
        <p:txBody>
          <a:bodyPr>
            <a:normAutofit fontScale="92500" lnSpcReduction="20000"/>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algn="r"/>
            <a:r>
              <a:rPr lang="en-US" altLang="zh-CN" sz="3200" dirty="0">
                <a:solidFill>
                  <a:srgbClr val="002060"/>
                </a:solidFill>
                <a:latin typeface="Arial" panose="020B0604020202020204" pitchFamily="34" charset="0"/>
                <a:cs typeface="Arial" panose="020B0604020202020204" pitchFamily="34" charset="0"/>
              </a:rPr>
              <a:t>Tutor: </a:t>
            </a:r>
            <a:r>
              <a:rPr lang="en-US" altLang="zh-CN" sz="3200" b="1" dirty="0">
                <a:solidFill>
                  <a:srgbClr val="002060"/>
                </a:solidFill>
                <a:latin typeface="Arial" panose="020B0604020202020204" pitchFamily="34" charset="0"/>
                <a:cs typeface="Arial" panose="020B0604020202020204" pitchFamily="34" charset="0"/>
              </a:rPr>
              <a:t>Muhammad Hassan</a:t>
            </a:r>
          </a:p>
          <a:p>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pPr algn="r"/>
            <a:r>
              <a:rPr lang="en-US" altLang="zh-CN" dirty="0">
                <a:latin typeface="Arial" panose="020B0604020202020204" pitchFamily="34" charset="0"/>
                <a:cs typeface="Arial" panose="020B0604020202020204" pitchFamily="34" charset="0"/>
              </a:rPr>
              <a:t>2022.09.01</a:t>
            </a:r>
            <a:endParaRPr lang="en-US" altLang="zh-CN" sz="3200" dirty="0">
              <a:latin typeface="Arial" panose="020B0604020202020204" pitchFamily="34" charset="0"/>
              <a:cs typeface="Arial" panose="020B0604020202020204" pitchFamily="34" charset="0"/>
            </a:endParaRPr>
          </a:p>
          <a:p>
            <a:pPr marL="0" indent="0">
              <a:buNone/>
            </a:pPr>
            <a:endParaRPr lang="zh-CN" altLang="en-US" dirty="0"/>
          </a:p>
        </p:txBody>
      </p:sp>
      <p:pic>
        <p:nvPicPr>
          <p:cNvPr id="1028" name="Picture 4" descr="See the source image">
            <a:extLst>
              <a:ext uri="{FF2B5EF4-FFF2-40B4-BE49-F238E27FC236}">
                <a16:creationId xmlns:a16="http://schemas.microsoft.com/office/drawing/2014/main" id="{5B6DB342-35B6-44ED-8315-A17EC5B60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5119" y="150492"/>
            <a:ext cx="2144534" cy="13941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9FB7D2D3-04E0-4E7B-A66B-3DAAB8E9A5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15" y="92076"/>
            <a:ext cx="1577129" cy="1772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467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860B-AF26-4B90-9B31-FE03ECE08977}"/>
              </a:ext>
            </a:extLst>
          </p:cNvPr>
          <p:cNvSpPr>
            <a:spLocks noGrp="1"/>
          </p:cNvSpPr>
          <p:nvPr>
            <p:ph type="title"/>
          </p:nvPr>
        </p:nvSpPr>
        <p:spPr>
          <a:xfrm>
            <a:off x="838200" y="365125"/>
            <a:ext cx="3574409" cy="774953"/>
          </a:xfrm>
        </p:spPr>
        <p:txBody>
          <a:bodyPr>
            <a:normAutofit/>
          </a:bodyPr>
          <a:lstStyle/>
          <a:p>
            <a:r>
              <a:rPr lang="en-GB" altLang="zh-CN" sz="4000" b="1" dirty="0">
                <a:latin typeface="Angsana New" panose="02020603050405020304" pitchFamily="18" charset="-34"/>
                <a:cs typeface="Angsana New" panose="02020603050405020304" pitchFamily="18" charset="-34"/>
              </a:rPr>
              <a:t>Change of state</a:t>
            </a:r>
            <a:endParaRPr lang="zh-CN" altLang="en-US" sz="4000" b="1" dirty="0">
              <a:latin typeface="Angsana New" panose="02020603050405020304" pitchFamily="18" charset="-34"/>
              <a:cs typeface="Angsana New" panose="02020603050405020304" pitchFamily="18" charset="-34"/>
            </a:endParaRPr>
          </a:p>
        </p:txBody>
      </p:sp>
      <p:pic>
        <p:nvPicPr>
          <p:cNvPr id="4" name="Picture 3">
            <a:extLst>
              <a:ext uri="{FF2B5EF4-FFF2-40B4-BE49-F238E27FC236}">
                <a16:creationId xmlns:a16="http://schemas.microsoft.com/office/drawing/2014/main" id="{72581383-159F-415D-8E46-CFEC9F080063}"/>
              </a:ext>
            </a:extLst>
          </p:cNvPr>
          <p:cNvPicPr>
            <a:picLocks noChangeAspect="1"/>
          </p:cNvPicPr>
          <p:nvPr/>
        </p:nvPicPr>
        <p:blipFill>
          <a:blip r:embed="rId2"/>
          <a:stretch>
            <a:fillRect/>
          </a:stretch>
        </p:blipFill>
        <p:spPr>
          <a:xfrm>
            <a:off x="7115987" y="2520804"/>
            <a:ext cx="4565620" cy="2739372"/>
          </a:xfrm>
          <a:prstGeom prst="rect">
            <a:avLst/>
          </a:prstGeom>
        </p:spPr>
      </p:pic>
      <p:pic>
        <p:nvPicPr>
          <p:cNvPr id="1028" name="Picture 4" descr="See the source image">
            <a:extLst>
              <a:ext uri="{FF2B5EF4-FFF2-40B4-BE49-F238E27FC236}">
                <a16:creationId xmlns:a16="http://schemas.microsoft.com/office/drawing/2014/main" id="{EDA9EB42-AF23-41AE-90D2-90D734B08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472" y="1721635"/>
            <a:ext cx="4511923" cy="31565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5028C1C-FF0A-48F7-B4EF-6E637FD0302F}"/>
              </a:ext>
            </a:extLst>
          </p:cNvPr>
          <p:cNvSpPr/>
          <p:nvPr/>
        </p:nvSpPr>
        <p:spPr>
          <a:xfrm>
            <a:off x="5075198" y="3141804"/>
            <a:ext cx="1966885" cy="369332"/>
          </a:xfrm>
          <a:prstGeom prst="rect">
            <a:avLst/>
          </a:prstGeom>
        </p:spPr>
        <p:txBody>
          <a:bodyPr wrap="none">
            <a:spAutoFit/>
          </a:bodyPr>
          <a:lstStyle/>
          <a:p>
            <a:r>
              <a:rPr lang="zh-CN" altLang="en-US" b="1" dirty="0">
                <a:solidFill>
                  <a:schemeClr val="accent4">
                    <a:lumMod val="50000"/>
                  </a:schemeClr>
                </a:solidFill>
                <a:latin typeface="Angsana New" panose="02020603050405020304" pitchFamily="18" charset="-34"/>
                <a:cs typeface="Angsana New" panose="02020603050405020304" pitchFamily="18" charset="-34"/>
              </a:rPr>
              <a:t>Dry ice (solid </a:t>
            </a:r>
            <a:r>
              <a:rPr lang="en-US" altLang="zh-CN" b="1" dirty="0">
                <a:solidFill>
                  <a:schemeClr val="accent4">
                    <a:lumMod val="50000"/>
                  </a:schemeClr>
                </a:solidFill>
                <a:latin typeface="Angsana New" panose="02020603050405020304" pitchFamily="18" charset="-34"/>
                <a:cs typeface="Angsana New" panose="02020603050405020304" pitchFamily="18" charset="-34"/>
              </a:rPr>
              <a:t>CO</a:t>
            </a:r>
            <a:r>
              <a:rPr lang="en-US" altLang="zh-CN" b="1" baseline="-25000" dirty="0">
                <a:solidFill>
                  <a:schemeClr val="accent4">
                    <a:lumMod val="50000"/>
                  </a:schemeClr>
                </a:solidFill>
                <a:latin typeface="Angsana New" panose="02020603050405020304" pitchFamily="18" charset="-34"/>
                <a:cs typeface="Angsana New" panose="02020603050405020304" pitchFamily="18" charset="-34"/>
              </a:rPr>
              <a:t>2</a:t>
            </a:r>
            <a:r>
              <a:rPr lang="zh-CN" altLang="en-US" b="1" dirty="0">
                <a:solidFill>
                  <a:schemeClr val="accent4">
                    <a:lumMod val="50000"/>
                  </a:schemeClr>
                </a:solidFill>
                <a:latin typeface="Angsana New" panose="02020603050405020304" pitchFamily="18" charset="-34"/>
                <a:cs typeface="Angsana New" panose="02020603050405020304" pitchFamily="18" charset="-34"/>
              </a:rPr>
              <a:t>)</a:t>
            </a:r>
          </a:p>
        </p:txBody>
      </p:sp>
      <p:pic>
        <p:nvPicPr>
          <p:cNvPr id="6" name="Picture 5">
            <a:extLst>
              <a:ext uri="{FF2B5EF4-FFF2-40B4-BE49-F238E27FC236}">
                <a16:creationId xmlns:a16="http://schemas.microsoft.com/office/drawing/2014/main" id="{200535BC-0C39-4B08-839A-42F6924F2AEC}"/>
              </a:ext>
            </a:extLst>
          </p:cNvPr>
          <p:cNvPicPr>
            <a:picLocks noChangeAspect="1"/>
          </p:cNvPicPr>
          <p:nvPr/>
        </p:nvPicPr>
        <p:blipFill>
          <a:blip r:embed="rId4"/>
          <a:stretch>
            <a:fillRect/>
          </a:stretch>
        </p:blipFill>
        <p:spPr>
          <a:xfrm>
            <a:off x="4841489" y="1435196"/>
            <a:ext cx="1602019" cy="1420169"/>
          </a:xfrm>
          <a:prstGeom prst="rect">
            <a:avLst/>
          </a:prstGeom>
        </p:spPr>
      </p:pic>
      <p:pic>
        <p:nvPicPr>
          <p:cNvPr id="9" name="Picture 8">
            <a:extLst>
              <a:ext uri="{FF2B5EF4-FFF2-40B4-BE49-F238E27FC236}">
                <a16:creationId xmlns:a16="http://schemas.microsoft.com/office/drawing/2014/main" id="{54344312-E73A-4F34-8249-53ACF86B1670}"/>
              </a:ext>
            </a:extLst>
          </p:cNvPr>
          <p:cNvPicPr>
            <a:picLocks noChangeAspect="1"/>
          </p:cNvPicPr>
          <p:nvPr/>
        </p:nvPicPr>
        <p:blipFill>
          <a:blip r:embed="rId5"/>
          <a:stretch>
            <a:fillRect/>
          </a:stretch>
        </p:blipFill>
        <p:spPr>
          <a:xfrm>
            <a:off x="9712574" y="267881"/>
            <a:ext cx="1948860" cy="2064865"/>
          </a:xfrm>
          <a:prstGeom prst="rect">
            <a:avLst/>
          </a:prstGeom>
        </p:spPr>
      </p:pic>
      <p:sp>
        <p:nvSpPr>
          <p:cNvPr id="7" name="Rectangle 6">
            <a:extLst>
              <a:ext uri="{FF2B5EF4-FFF2-40B4-BE49-F238E27FC236}">
                <a16:creationId xmlns:a16="http://schemas.microsoft.com/office/drawing/2014/main" id="{58F12CE6-9120-47E2-B81B-4C488064F272}"/>
              </a:ext>
            </a:extLst>
          </p:cNvPr>
          <p:cNvSpPr/>
          <p:nvPr/>
        </p:nvSpPr>
        <p:spPr>
          <a:xfrm>
            <a:off x="6588305" y="5328235"/>
            <a:ext cx="5658892" cy="400110"/>
          </a:xfrm>
          <a:prstGeom prst="rect">
            <a:avLst/>
          </a:prstGeom>
        </p:spPr>
        <p:txBody>
          <a:bodyPr wrap="square">
            <a:spAutoFit/>
          </a:bodyPr>
          <a:lstStyle/>
          <a:p>
            <a:r>
              <a:rPr lang="en-US" altLang="zh-CN" sz="2000" b="1" dirty="0">
                <a:latin typeface="Angsana New" panose="02020603050405020304" pitchFamily="18" charset="-34"/>
                <a:cs typeface="Angsana New" panose="02020603050405020304" pitchFamily="18" charset="-34"/>
              </a:rPr>
              <a:t>Fig. </a:t>
            </a:r>
            <a:r>
              <a:rPr lang="zh-CN" altLang="en-US" sz="2000" dirty="0">
                <a:latin typeface="Angsana New" panose="02020603050405020304" pitchFamily="18" charset="-34"/>
                <a:cs typeface="Angsana New" panose="02020603050405020304" pitchFamily="18" charset="-34"/>
              </a:rPr>
              <a:t>Graph of temperature against time for the change from ice to water to steam</a:t>
            </a:r>
          </a:p>
        </p:txBody>
      </p:sp>
      <p:pic>
        <p:nvPicPr>
          <p:cNvPr id="8" name="Picture 7">
            <a:extLst>
              <a:ext uri="{FF2B5EF4-FFF2-40B4-BE49-F238E27FC236}">
                <a16:creationId xmlns:a16="http://schemas.microsoft.com/office/drawing/2014/main" id="{5DA55174-8EEC-4BFE-900D-CB46D172480C}"/>
              </a:ext>
            </a:extLst>
          </p:cNvPr>
          <p:cNvPicPr>
            <a:picLocks noChangeAspect="1"/>
          </p:cNvPicPr>
          <p:nvPr/>
        </p:nvPicPr>
        <p:blipFill>
          <a:blip r:embed="rId6"/>
          <a:stretch>
            <a:fillRect/>
          </a:stretch>
        </p:blipFill>
        <p:spPr>
          <a:xfrm rot="18332259">
            <a:off x="-247209" y="2065970"/>
            <a:ext cx="3150550" cy="1149401"/>
          </a:xfrm>
          <a:prstGeom prst="rect">
            <a:avLst/>
          </a:prstGeom>
        </p:spPr>
      </p:pic>
      <p:pic>
        <p:nvPicPr>
          <p:cNvPr id="12" name="Picture 11">
            <a:extLst>
              <a:ext uri="{FF2B5EF4-FFF2-40B4-BE49-F238E27FC236}">
                <a16:creationId xmlns:a16="http://schemas.microsoft.com/office/drawing/2014/main" id="{7ACF3239-C7AC-4CBE-B3EC-A6E8620690BF}"/>
              </a:ext>
            </a:extLst>
          </p:cNvPr>
          <p:cNvPicPr>
            <a:picLocks noChangeAspect="1"/>
          </p:cNvPicPr>
          <p:nvPr/>
        </p:nvPicPr>
        <p:blipFill>
          <a:blip r:embed="rId7"/>
          <a:stretch>
            <a:fillRect/>
          </a:stretch>
        </p:blipFill>
        <p:spPr>
          <a:xfrm>
            <a:off x="1741075" y="4823576"/>
            <a:ext cx="2835205" cy="1875523"/>
          </a:xfrm>
          <a:prstGeom prst="rect">
            <a:avLst/>
          </a:prstGeom>
        </p:spPr>
      </p:pic>
      <p:sp>
        <p:nvSpPr>
          <p:cNvPr id="10" name="Rectangle 9">
            <a:extLst>
              <a:ext uri="{FF2B5EF4-FFF2-40B4-BE49-F238E27FC236}">
                <a16:creationId xmlns:a16="http://schemas.microsoft.com/office/drawing/2014/main" id="{95178D58-3CAC-4302-9649-87261CC1BF1E}"/>
              </a:ext>
            </a:extLst>
          </p:cNvPr>
          <p:cNvSpPr/>
          <p:nvPr/>
        </p:nvSpPr>
        <p:spPr>
          <a:xfrm>
            <a:off x="4222575" y="4487856"/>
            <a:ext cx="457176" cy="400110"/>
          </a:xfrm>
          <a:prstGeom prst="rect">
            <a:avLst/>
          </a:prstGeom>
        </p:spPr>
        <p:txBody>
          <a:bodyPr wrap="none">
            <a:spAutoFit/>
          </a:bodyPr>
          <a:lstStyle/>
          <a:p>
            <a:r>
              <a:rPr lang="zh-CN" altLang="en-US" sz="2000" b="1" dirty="0">
                <a:solidFill>
                  <a:srgbClr val="00B050"/>
                </a:solidFill>
                <a:latin typeface="Angsana New" panose="02020603050405020304" pitchFamily="18" charset="-34"/>
                <a:cs typeface="Angsana New" panose="02020603050405020304" pitchFamily="18" charset="-34"/>
              </a:rPr>
              <a:t>b</a:t>
            </a:r>
            <a:r>
              <a:rPr lang="en-US" altLang="zh-CN" sz="2000" b="1" dirty="0">
                <a:solidFill>
                  <a:srgbClr val="00B050"/>
                </a:solidFill>
                <a:latin typeface="Angsana New" panose="02020603050405020304" pitchFamily="18" charset="-34"/>
                <a:cs typeface="Angsana New" panose="02020603050405020304" pitchFamily="18" charset="-34"/>
              </a:rPr>
              <a:t>.</a:t>
            </a:r>
            <a:r>
              <a:rPr lang="zh-CN" altLang="en-US" sz="2000" b="1" dirty="0">
                <a:solidFill>
                  <a:srgbClr val="00B050"/>
                </a:solidFill>
                <a:latin typeface="Angsana New" panose="02020603050405020304" pitchFamily="18" charset="-34"/>
                <a:cs typeface="Angsana New" panose="02020603050405020304" pitchFamily="18" charset="-34"/>
              </a:rPr>
              <a:t>p</a:t>
            </a:r>
            <a:r>
              <a:rPr lang="en-US" altLang="zh-CN" sz="2000" b="1" dirty="0">
                <a:solidFill>
                  <a:srgbClr val="00B050"/>
                </a:solidFill>
                <a:latin typeface="Angsana New" panose="02020603050405020304" pitchFamily="18" charset="-34"/>
                <a:cs typeface="Angsana New" panose="02020603050405020304" pitchFamily="18" charset="-34"/>
              </a:rPr>
              <a:t>.</a:t>
            </a:r>
            <a:endParaRPr lang="zh-CN" altLang="en-US" sz="2000" b="1" dirty="0">
              <a:solidFill>
                <a:srgbClr val="00B050"/>
              </a:solidFill>
              <a:latin typeface="Angsana New" panose="02020603050405020304" pitchFamily="18" charset="-34"/>
              <a:cs typeface="Angsana New" panose="02020603050405020304" pitchFamily="18" charset="-34"/>
            </a:endParaRPr>
          </a:p>
        </p:txBody>
      </p:sp>
      <p:sp>
        <p:nvSpPr>
          <p:cNvPr id="11" name="Rectangle 10">
            <a:extLst>
              <a:ext uri="{FF2B5EF4-FFF2-40B4-BE49-F238E27FC236}">
                <a16:creationId xmlns:a16="http://schemas.microsoft.com/office/drawing/2014/main" id="{FB8B5A72-6B7F-4775-B970-21B35551863E}"/>
              </a:ext>
            </a:extLst>
          </p:cNvPr>
          <p:cNvSpPr/>
          <p:nvPr/>
        </p:nvSpPr>
        <p:spPr>
          <a:xfrm>
            <a:off x="1741075" y="2923424"/>
            <a:ext cx="503664" cy="400110"/>
          </a:xfrm>
          <a:prstGeom prst="rect">
            <a:avLst/>
          </a:prstGeom>
        </p:spPr>
        <p:txBody>
          <a:bodyPr wrap="none">
            <a:spAutoFit/>
          </a:bodyPr>
          <a:lstStyle/>
          <a:p>
            <a:r>
              <a:rPr lang="en-GB" altLang="zh-CN" sz="2000" b="1" dirty="0" err="1">
                <a:solidFill>
                  <a:srgbClr val="0070C0"/>
                </a:solidFill>
                <a:latin typeface="Angsana New" panose="02020603050405020304" pitchFamily="18" charset="-34"/>
                <a:cs typeface="Angsana New" panose="02020603050405020304" pitchFamily="18" charset="-34"/>
              </a:rPr>
              <a:t>m.p.</a:t>
            </a:r>
            <a:endParaRPr lang="zh-CN" altLang="en-US" sz="2000" b="1" dirty="0">
              <a:solidFill>
                <a:srgbClr val="0070C0"/>
              </a:solidFill>
              <a:latin typeface="Angsana New" panose="02020603050405020304" pitchFamily="18" charset="-34"/>
              <a:cs typeface="Angsana New" panose="02020603050405020304" pitchFamily="18" charset="-34"/>
            </a:endParaRPr>
          </a:p>
        </p:txBody>
      </p:sp>
      <p:sp>
        <p:nvSpPr>
          <p:cNvPr id="13" name="Rectangle 12">
            <a:extLst>
              <a:ext uri="{FF2B5EF4-FFF2-40B4-BE49-F238E27FC236}">
                <a16:creationId xmlns:a16="http://schemas.microsoft.com/office/drawing/2014/main" id="{2FF1E599-E307-47C9-955F-227319401D29}"/>
              </a:ext>
            </a:extLst>
          </p:cNvPr>
          <p:cNvSpPr/>
          <p:nvPr/>
        </p:nvSpPr>
        <p:spPr>
          <a:xfrm>
            <a:off x="2588077" y="3429000"/>
            <a:ext cx="418704" cy="400110"/>
          </a:xfrm>
          <a:prstGeom prst="rect">
            <a:avLst/>
          </a:prstGeom>
        </p:spPr>
        <p:txBody>
          <a:bodyPr wrap="none">
            <a:spAutoFit/>
          </a:bodyPr>
          <a:lstStyle/>
          <a:p>
            <a:r>
              <a:rPr lang="en-US" altLang="zh-CN" sz="2000" b="1" dirty="0">
                <a:solidFill>
                  <a:srgbClr val="FF0000"/>
                </a:solidFill>
                <a:latin typeface="Angsana New" panose="02020603050405020304" pitchFamily="18" charset="-34"/>
                <a:cs typeface="Angsana New" panose="02020603050405020304" pitchFamily="18" charset="-34"/>
              </a:rPr>
              <a:t>f.</a:t>
            </a:r>
            <a:r>
              <a:rPr lang="zh-CN" altLang="en-US" sz="2000" b="1" dirty="0">
                <a:solidFill>
                  <a:srgbClr val="FF0000"/>
                </a:solidFill>
                <a:latin typeface="Angsana New" panose="02020603050405020304" pitchFamily="18" charset="-34"/>
                <a:cs typeface="Angsana New" panose="02020603050405020304" pitchFamily="18" charset="-34"/>
              </a:rPr>
              <a:t>p</a:t>
            </a:r>
            <a:r>
              <a:rPr lang="en-US" altLang="zh-CN" sz="2000" b="1" dirty="0">
                <a:solidFill>
                  <a:srgbClr val="FF0000"/>
                </a:solidFill>
                <a:latin typeface="Angsana New" panose="02020603050405020304" pitchFamily="18" charset="-34"/>
                <a:cs typeface="Angsana New" panose="02020603050405020304" pitchFamily="18" charset="-34"/>
              </a:rPr>
              <a:t>.</a:t>
            </a:r>
            <a:endParaRPr lang="zh-CN" altLang="en-US" sz="2000" b="1" dirty="0">
              <a:solidFill>
                <a:srgbClr val="FF0000"/>
              </a:solidFill>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1968000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F600-91F3-412C-AF5B-DE9DC63FC8DA}"/>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B4168FE8-586A-4B2A-BA27-2B5D623BE3D4}"/>
              </a:ext>
            </a:extLst>
          </p:cNvPr>
          <p:cNvSpPr>
            <a:spLocks noGrp="1"/>
          </p:cNvSpPr>
          <p:nvPr>
            <p:ph idx="1"/>
          </p:nvPr>
        </p:nvSpPr>
        <p:spPr/>
        <p:txBody>
          <a:bodyPr/>
          <a:lstStyle/>
          <a:p>
            <a:endParaRPr lang="zh-CN" altLang="en-US"/>
          </a:p>
        </p:txBody>
      </p:sp>
      <p:pic>
        <p:nvPicPr>
          <p:cNvPr id="4" name="Picture 3">
            <a:extLst>
              <a:ext uri="{FF2B5EF4-FFF2-40B4-BE49-F238E27FC236}">
                <a16:creationId xmlns:a16="http://schemas.microsoft.com/office/drawing/2014/main" id="{D36162F3-3999-4AD1-9DA7-15C5323DF8ED}"/>
              </a:ext>
            </a:extLst>
          </p:cNvPr>
          <p:cNvPicPr>
            <a:picLocks noChangeAspect="1"/>
          </p:cNvPicPr>
          <p:nvPr/>
        </p:nvPicPr>
        <p:blipFill>
          <a:blip r:embed="rId2"/>
          <a:stretch>
            <a:fillRect/>
          </a:stretch>
        </p:blipFill>
        <p:spPr>
          <a:xfrm>
            <a:off x="619125" y="439600"/>
            <a:ext cx="11152813" cy="6113696"/>
          </a:xfrm>
          <a:prstGeom prst="rect">
            <a:avLst/>
          </a:prstGeom>
        </p:spPr>
      </p:pic>
      <p:sp>
        <p:nvSpPr>
          <p:cNvPr id="5" name="TextBox 4">
            <a:extLst>
              <a:ext uri="{FF2B5EF4-FFF2-40B4-BE49-F238E27FC236}">
                <a16:creationId xmlns:a16="http://schemas.microsoft.com/office/drawing/2014/main" id="{DFD39181-41B4-407F-91B7-7233B8B42D6D}"/>
              </a:ext>
            </a:extLst>
          </p:cNvPr>
          <p:cNvSpPr txBox="1"/>
          <p:nvPr/>
        </p:nvSpPr>
        <p:spPr>
          <a:xfrm>
            <a:off x="942975" y="160338"/>
            <a:ext cx="485775" cy="307777"/>
          </a:xfrm>
          <a:prstGeom prst="rect">
            <a:avLst/>
          </a:prstGeom>
          <a:noFill/>
        </p:spPr>
        <p:txBody>
          <a:bodyPr wrap="square" rtlCol="0">
            <a:spAutoFit/>
          </a:bodyPr>
          <a:lstStyle/>
          <a:p>
            <a:r>
              <a:rPr lang="en-US" altLang="zh-CN" sz="1400" b="1" dirty="0">
                <a:solidFill>
                  <a:srgbClr val="FF0000"/>
                </a:solidFill>
              </a:rPr>
              <a:t>1A</a:t>
            </a:r>
            <a:endParaRPr lang="zh-CN" altLang="en-US" sz="1400" b="1" dirty="0">
              <a:solidFill>
                <a:srgbClr val="FF0000"/>
              </a:solidFill>
            </a:endParaRPr>
          </a:p>
        </p:txBody>
      </p:sp>
      <p:sp>
        <p:nvSpPr>
          <p:cNvPr id="6" name="TextBox 5">
            <a:extLst>
              <a:ext uri="{FF2B5EF4-FFF2-40B4-BE49-F238E27FC236}">
                <a16:creationId xmlns:a16="http://schemas.microsoft.com/office/drawing/2014/main" id="{B47CB016-DFD4-48AF-8384-0409E5CE645F}"/>
              </a:ext>
            </a:extLst>
          </p:cNvPr>
          <p:cNvSpPr txBox="1"/>
          <p:nvPr/>
        </p:nvSpPr>
        <p:spPr>
          <a:xfrm>
            <a:off x="1733550" y="769938"/>
            <a:ext cx="485775" cy="307777"/>
          </a:xfrm>
          <a:prstGeom prst="rect">
            <a:avLst/>
          </a:prstGeom>
          <a:noFill/>
        </p:spPr>
        <p:txBody>
          <a:bodyPr wrap="square" rtlCol="0">
            <a:spAutoFit/>
          </a:bodyPr>
          <a:lstStyle/>
          <a:p>
            <a:r>
              <a:rPr lang="en-US" altLang="zh-CN" sz="1400" b="1" dirty="0">
                <a:solidFill>
                  <a:srgbClr val="FF0000"/>
                </a:solidFill>
              </a:rPr>
              <a:t>2A</a:t>
            </a:r>
            <a:endParaRPr lang="zh-CN" altLang="en-US" sz="1400" b="1" dirty="0">
              <a:solidFill>
                <a:srgbClr val="FF0000"/>
              </a:solidFill>
            </a:endParaRPr>
          </a:p>
        </p:txBody>
      </p:sp>
      <p:sp>
        <p:nvSpPr>
          <p:cNvPr id="7" name="TextBox 6">
            <a:extLst>
              <a:ext uri="{FF2B5EF4-FFF2-40B4-BE49-F238E27FC236}">
                <a16:creationId xmlns:a16="http://schemas.microsoft.com/office/drawing/2014/main" id="{100DA269-DBF9-4488-BF97-1004E254F8CA}"/>
              </a:ext>
            </a:extLst>
          </p:cNvPr>
          <p:cNvSpPr txBox="1"/>
          <p:nvPr/>
        </p:nvSpPr>
        <p:spPr>
          <a:xfrm>
            <a:off x="8143875" y="769938"/>
            <a:ext cx="485775" cy="307777"/>
          </a:xfrm>
          <a:prstGeom prst="rect">
            <a:avLst/>
          </a:prstGeom>
          <a:noFill/>
        </p:spPr>
        <p:txBody>
          <a:bodyPr wrap="square" rtlCol="0">
            <a:spAutoFit/>
          </a:bodyPr>
          <a:lstStyle/>
          <a:p>
            <a:r>
              <a:rPr lang="en-US" altLang="zh-CN" sz="1400" b="1" dirty="0">
                <a:solidFill>
                  <a:srgbClr val="FF0000"/>
                </a:solidFill>
              </a:rPr>
              <a:t>3A</a:t>
            </a:r>
            <a:endParaRPr lang="zh-CN" altLang="en-US" sz="1400" b="1" dirty="0">
              <a:solidFill>
                <a:srgbClr val="FF0000"/>
              </a:solidFill>
            </a:endParaRPr>
          </a:p>
        </p:txBody>
      </p:sp>
      <p:sp>
        <p:nvSpPr>
          <p:cNvPr id="8" name="TextBox 7">
            <a:extLst>
              <a:ext uri="{FF2B5EF4-FFF2-40B4-BE49-F238E27FC236}">
                <a16:creationId xmlns:a16="http://schemas.microsoft.com/office/drawing/2014/main" id="{ED47E408-566A-40D0-B100-A2637DEF9B6D}"/>
              </a:ext>
            </a:extLst>
          </p:cNvPr>
          <p:cNvSpPr txBox="1"/>
          <p:nvPr/>
        </p:nvSpPr>
        <p:spPr>
          <a:xfrm>
            <a:off x="8724900" y="769938"/>
            <a:ext cx="485775" cy="307777"/>
          </a:xfrm>
          <a:prstGeom prst="rect">
            <a:avLst/>
          </a:prstGeom>
          <a:noFill/>
        </p:spPr>
        <p:txBody>
          <a:bodyPr wrap="square" rtlCol="0">
            <a:spAutoFit/>
          </a:bodyPr>
          <a:lstStyle/>
          <a:p>
            <a:r>
              <a:rPr lang="en-US" altLang="zh-CN" sz="1400" b="1" dirty="0">
                <a:solidFill>
                  <a:srgbClr val="FF0000"/>
                </a:solidFill>
              </a:rPr>
              <a:t>4A</a:t>
            </a:r>
            <a:endParaRPr lang="zh-CN" altLang="en-US" sz="1400" b="1" dirty="0">
              <a:solidFill>
                <a:srgbClr val="FF0000"/>
              </a:solidFill>
            </a:endParaRPr>
          </a:p>
        </p:txBody>
      </p:sp>
      <p:sp>
        <p:nvSpPr>
          <p:cNvPr id="9" name="TextBox 8">
            <a:extLst>
              <a:ext uri="{FF2B5EF4-FFF2-40B4-BE49-F238E27FC236}">
                <a16:creationId xmlns:a16="http://schemas.microsoft.com/office/drawing/2014/main" id="{134DE330-F1B1-49D8-8B5A-2EB758FE78B1}"/>
              </a:ext>
            </a:extLst>
          </p:cNvPr>
          <p:cNvSpPr txBox="1"/>
          <p:nvPr/>
        </p:nvSpPr>
        <p:spPr>
          <a:xfrm>
            <a:off x="9429750" y="769938"/>
            <a:ext cx="485775" cy="307777"/>
          </a:xfrm>
          <a:prstGeom prst="rect">
            <a:avLst/>
          </a:prstGeom>
          <a:noFill/>
        </p:spPr>
        <p:txBody>
          <a:bodyPr wrap="square" rtlCol="0">
            <a:spAutoFit/>
          </a:bodyPr>
          <a:lstStyle/>
          <a:p>
            <a:r>
              <a:rPr lang="en-US" altLang="zh-CN" sz="1400" b="1" dirty="0">
                <a:solidFill>
                  <a:srgbClr val="FF0000"/>
                </a:solidFill>
              </a:rPr>
              <a:t>5A</a:t>
            </a:r>
            <a:endParaRPr lang="zh-CN" altLang="en-US" sz="1400" b="1" dirty="0">
              <a:solidFill>
                <a:srgbClr val="FF0000"/>
              </a:solidFill>
            </a:endParaRPr>
          </a:p>
        </p:txBody>
      </p:sp>
      <p:sp>
        <p:nvSpPr>
          <p:cNvPr id="10" name="TextBox 9">
            <a:extLst>
              <a:ext uri="{FF2B5EF4-FFF2-40B4-BE49-F238E27FC236}">
                <a16:creationId xmlns:a16="http://schemas.microsoft.com/office/drawing/2014/main" id="{89A1F545-73C7-4DBA-BE4D-9A84F6500F8F}"/>
              </a:ext>
            </a:extLst>
          </p:cNvPr>
          <p:cNvSpPr txBox="1"/>
          <p:nvPr/>
        </p:nvSpPr>
        <p:spPr>
          <a:xfrm>
            <a:off x="10039350" y="769938"/>
            <a:ext cx="485775" cy="307777"/>
          </a:xfrm>
          <a:prstGeom prst="rect">
            <a:avLst/>
          </a:prstGeom>
          <a:noFill/>
        </p:spPr>
        <p:txBody>
          <a:bodyPr wrap="square" rtlCol="0">
            <a:spAutoFit/>
          </a:bodyPr>
          <a:lstStyle/>
          <a:p>
            <a:r>
              <a:rPr lang="en-US" altLang="zh-CN" sz="1400" b="1" dirty="0">
                <a:solidFill>
                  <a:srgbClr val="FF0000"/>
                </a:solidFill>
              </a:rPr>
              <a:t>6A</a:t>
            </a:r>
            <a:endParaRPr lang="zh-CN" altLang="en-US" sz="1400" b="1" dirty="0">
              <a:solidFill>
                <a:srgbClr val="FF0000"/>
              </a:solidFill>
            </a:endParaRPr>
          </a:p>
        </p:txBody>
      </p:sp>
      <p:sp>
        <p:nvSpPr>
          <p:cNvPr id="11" name="TextBox 10">
            <a:extLst>
              <a:ext uri="{FF2B5EF4-FFF2-40B4-BE49-F238E27FC236}">
                <a16:creationId xmlns:a16="http://schemas.microsoft.com/office/drawing/2014/main" id="{D309301F-F6C3-4452-9DE9-69D0A162EC49}"/>
              </a:ext>
            </a:extLst>
          </p:cNvPr>
          <p:cNvSpPr txBox="1"/>
          <p:nvPr/>
        </p:nvSpPr>
        <p:spPr>
          <a:xfrm>
            <a:off x="10648950" y="794753"/>
            <a:ext cx="485775" cy="307777"/>
          </a:xfrm>
          <a:prstGeom prst="rect">
            <a:avLst/>
          </a:prstGeom>
          <a:noFill/>
        </p:spPr>
        <p:txBody>
          <a:bodyPr wrap="square" rtlCol="0">
            <a:spAutoFit/>
          </a:bodyPr>
          <a:lstStyle/>
          <a:p>
            <a:r>
              <a:rPr lang="en-US" altLang="zh-CN" sz="1400" b="1" dirty="0">
                <a:solidFill>
                  <a:srgbClr val="FF0000"/>
                </a:solidFill>
              </a:rPr>
              <a:t>7A</a:t>
            </a:r>
            <a:endParaRPr lang="zh-CN" altLang="en-US" sz="1400" b="1" dirty="0">
              <a:solidFill>
                <a:srgbClr val="FF0000"/>
              </a:solidFill>
            </a:endParaRPr>
          </a:p>
        </p:txBody>
      </p:sp>
      <p:sp>
        <p:nvSpPr>
          <p:cNvPr id="12" name="TextBox 11">
            <a:extLst>
              <a:ext uri="{FF2B5EF4-FFF2-40B4-BE49-F238E27FC236}">
                <a16:creationId xmlns:a16="http://schemas.microsoft.com/office/drawing/2014/main" id="{CE42F86F-E208-475B-AEAC-4A96E3F8D83D}"/>
              </a:ext>
            </a:extLst>
          </p:cNvPr>
          <p:cNvSpPr txBox="1"/>
          <p:nvPr/>
        </p:nvSpPr>
        <p:spPr>
          <a:xfrm>
            <a:off x="11215687" y="160338"/>
            <a:ext cx="485775" cy="307777"/>
          </a:xfrm>
          <a:prstGeom prst="rect">
            <a:avLst/>
          </a:prstGeom>
          <a:noFill/>
        </p:spPr>
        <p:txBody>
          <a:bodyPr wrap="square" rtlCol="0">
            <a:spAutoFit/>
          </a:bodyPr>
          <a:lstStyle/>
          <a:p>
            <a:r>
              <a:rPr lang="en-US" altLang="zh-CN" sz="1400" b="1" dirty="0">
                <a:solidFill>
                  <a:srgbClr val="FF0000"/>
                </a:solidFill>
              </a:rPr>
              <a:t>8A</a:t>
            </a:r>
            <a:endParaRPr lang="zh-CN" altLang="en-US" sz="1400" b="1" dirty="0">
              <a:solidFill>
                <a:srgbClr val="FF0000"/>
              </a:solidFill>
            </a:endParaRPr>
          </a:p>
        </p:txBody>
      </p:sp>
      <p:sp>
        <p:nvSpPr>
          <p:cNvPr id="13" name="TextBox 12">
            <a:extLst>
              <a:ext uri="{FF2B5EF4-FFF2-40B4-BE49-F238E27FC236}">
                <a16:creationId xmlns:a16="http://schemas.microsoft.com/office/drawing/2014/main" id="{3DE1AEDF-7897-4237-8D1F-950931789C0B}"/>
              </a:ext>
            </a:extLst>
          </p:cNvPr>
          <p:cNvSpPr txBox="1"/>
          <p:nvPr/>
        </p:nvSpPr>
        <p:spPr>
          <a:xfrm>
            <a:off x="2114550" y="2116276"/>
            <a:ext cx="485775" cy="307777"/>
          </a:xfrm>
          <a:prstGeom prst="rect">
            <a:avLst/>
          </a:prstGeom>
          <a:noFill/>
        </p:spPr>
        <p:txBody>
          <a:bodyPr wrap="square" rtlCol="0">
            <a:spAutoFit/>
          </a:bodyPr>
          <a:lstStyle/>
          <a:p>
            <a:r>
              <a:rPr lang="en-US" altLang="zh-CN" sz="1400" b="1" dirty="0">
                <a:solidFill>
                  <a:srgbClr val="0070C0"/>
                </a:solidFill>
              </a:rPr>
              <a:t>3B</a:t>
            </a:r>
            <a:endParaRPr lang="zh-CN" altLang="en-US" sz="1400" b="1" dirty="0">
              <a:solidFill>
                <a:srgbClr val="0070C0"/>
              </a:solidFill>
            </a:endParaRPr>
          </a:p>
        </p:txBody>
      </p:sp>
      <p:sp>
        <p:nvSpPr>
          <p:cNvPr id="14" name="TextBox 13">
            <a:extLst>
              <a:ext uri="{FF2B5EF4-FFF2-40B4-BE49-F238E27FC236}">
                <a16:creationId xmlns:a16="http://schemas.microsoft.com/office/drawing/2014/main" id="{0F3D11B3-AAB7-4C68-870B-EC10624AD23D}"/>
              </a:ext>
            </a:extLst>
          </p:cNvPr>
          <p:cNvSpPr txBox="1"/>
          <p:nvPr/>
        </p:nvSpPr>
        <p:spPr>
          <a:xfrm>
            <a:off x="2733675" y="2117764"/>
            <a:ext cx="485775" cy="307777"/>
          </a:xfrm>
          <a:prstGeom prst="rect">
            <a:avLst/>
          </a:prstGeom>
          <a:noFill/>
        </p:spPr>
        <p:txBody>
          <a:bodyPr wrap="square" rtlCol="0">
            <a:spAutoFit/>
          </a:bodyPr>
          <a:lstStyle/>
          <a:p>
            <a:r>
              <a:rPr lang="en-US" altLang="zh-CN" sz="1400" b="1" dirty="0">
                <a:solidFill>
                  <a:srgbClr val="0070C0"/>
                </a:solidFill>
              </a:rPr>
              <a:t>4B</a:t>
            </a:r>
            <a:endParaRPr lang="zh-CN" altLang="en-US" sz="1400" b="1" dirty="0">
              <a:solidFill>
                <a:srgbClr val="0070C0"/>
              </a:solidFill>
            </a:endParaRPr>
          </a:p>
        </p:txBody>
      </p:sp>
      <p:sp>
        <p:nvSpPr>
          <p:cNvPr id="16" name="TextBox 15">
            <a:extLst>
              <a:ext uri="{FF2B5EF4-FFF2-40B4-BE49-F238E27FC236}">
                <a16:creationId xmlns:a16="http://schemas.microsoft.com/office/drawing/2014/main" id="{F6315931-77AE-4CAC-B10B-452885376113}"/>
              </a:ext>
            </a:extLst>
          </p:cNvPr>
          <p:cNvSpPr txBox="1"/>
          <p:nvPr/>
        </p:nvSpPr>
        <p:spPr>
          <a:xfrm>
            <a:off x="3314700" y="2116276"/>
            <a:ext cx="485775" cy="307777"/>
          </a:xfrm>
          <a:prstGeom prst="rect">
            <a:avLst/>
          </a:prstGeom>
          <a:noFill/>
        </p:spPr>
        <p:txBody>
          <a:bodyPr wrap="square" rtlCol="0">
            <a:spAutoFit/>
          </a:bodyPr>
          <a:lstStyle/>
          <a:p>
            <a:r>
              <a:rPr lang="en-US" altLang="zh-CN" sz="1400" b="1" dirty="0">
                <a:solidFill>
                  <a:srgbClr val="0070C0"/>
                </a:solidFill>
              </a:rPr>
              <a:t>5B</a:t>
            </a:r>
            <a:endParaRPr lang="zh-CN" altLang="en-US" sz="1400" b="1" dirty="0">
              <a:solidFill>
                <a:srgbClr val="0070C0"/>
              </a:solidFill>
            </a:endParaRPr>
          </a:p>
        </p:txBody>
      </p:sp>
      <p:sp>
        <p:nvSpPr>
          <p:cNvPr id="17" name="TextBox 16">
            <a:extLst>
              <a:ext uri="{FF2B5EF4-FFF2-40B4-BE49-F238E27FC236}">
                <a16:creationId xmlns:a16="http://schemas.microsoft.com/office/drawing/2014/main" id="{1352CB03-5268-4A15-A8AD-F82775429EAD}"/>
              </a:ext>
            </a:extLst>
          </p:cNvPr>
          <p:cNvSpPr txBox="1"/>
          <p:nvPr/>
        </p:nvSpPr>
        <p:spPr>
          <a:xfrm>
            <a:off x="3933825" y="2116276"/>
            <a:ext cx="485775" cy="307777"/>
          </a:xfrm>
          <a:prstGeom prst="rect">
            <a:avLst/>
          </a:prstGeom>
          <a:noFill/>
        </p:spPr>
        <p:txBody>
          <a:bodyPr wrap="square" rtlCol="0">
            <a:spAutoFit/>
          </a:bodyPr>
          <a:lstStyle/>
          <a:p>
            <a:r>
              <a:rPr lang="en-US" altLang="zh-CN" sz="1400" b="1" dirty="0">
                <a:solidFill>
                  <a:srgbClr val="0070C0"/>
                </a:solidFill>
              </a:rPr>
              <a:t>6B</a:t>
            </a:r>
            <a:endParaRPr lang="zh-CN" altLang="en-US" sz="1400" b="1" dirty="0">
              <a:solidFill>
                <a:srgbClr val="0070C0"/>
              </a:solidFill>
            </a:endParaRPr>
          </a:p>
        </p:txBody>
      </p:sp>
      <p:sp>
        <p:nvSpPr>
          <p:cNvPr id="18" name="TextBox 17">
            <a:extLst>
              <a:ext uri="{FF2B5EF4-FFF2-40B4-BE49-F238E27FC236}">
                <a16:creationId xmlns:a16="http://schemas.microsoft.com/office/drawing/2014/main" id="{2C86CD3D-166A-4B18-AA34-0D131C5BE515}"/>
              </a:ext>
            </a:extLst>
          </p:cNvPr>
          <p:cNvSpPr txBox="1"/>
          <p:nvPr/>
        </p:nvSpPr>
        <p:spPr>
          <a:xfrm>
            <a:off x="4562475" y="2116276"/>
            <a:ext cx="485775" cy="307777"/>
          </a:xfrm>
          <a:prstGeom prst="rect">
            <a:avLst/>
          </a:prstGeom>
          <a:noFill/>
        </p:spPr>
        <p:txBody>
          <a:bodyPr wrap="square" rtlCol="0">
            <a:spAutoFit/>
          </a:bodyPr>
          <a:lstStyle/>
          <a:p>
            <a:r>
              <a:rPr lang="en-US" altLang="zh-CN" sz="1400" b="1" dirty="0">
                <a:solidFill>
                  <a:srgbClr val="0070C0"/>
                </a:solidFill>
              </a:rPr>
              <a:t>7B</a:t>
            </a:r>
            <a:endParaRPr lang="zh-CN" altLang="en-US" sz="1400" b="1" dirty="0">
              <a:solidFill>
                <a:srgbClr val="0070C0"/>
              </a:solidFill>
            </a:endParaRPr>
          </a:p>
        </p:txBody>
      </p:sp>
      <p:sp>
        <p:nvSpPr>
          <p:cNvPr id="19" name="TextBox 18">
            <a:extLst>
              <a:ext uri="{FF2B5EF4-FFF2-40B4-BE49-F238E27FC236}">
                <a16:creationId xmlns:a16="http://schemas.microsoft.com/office/drawing/2014/main" id="{1B7655F0-8854-4246-8801-4149C9561180}"/>
              </a:ext>
            </a:extLst>
          </p:cNvPr>
          <p:cNvSpPr txBox="1"/>
          <p:nvPr/>
        </p:nvSpPr>
        <p:spPr>
          <a:xfrm>
            <a:off x="5756921" y="2052815"/>
            <a:ext cx="485775" cy="307777"/>
          </a:xfrm>
          <a:prstGeom prst="rect">
            <a:avLst/>
          </a:prstGeom>
          <a:noFill/>
        </p:spPr>
        <p:txBody>
          <a:bodyPr wrap="square" rtlCol="0">
            <a:spAutoFit/>
          </a:bodyPr>
          <a:lstStyle/>
          <a:p>
            <a:r>
              <a:rPr lang="en-US" altLang="zh-CN" sz="1400" b="1" dirty="0">
                <a:solidFill>
                  <a:srgbClr val="0070C0"/>
                </a:solidFill>
              </a:rPr>
              <a:t>8B</a:t>
            </a:r>
            <a:endParaRPr lang="zh-CN" altLang="en-US" sz="1400" b="1" dirty="0">
              <a:solidFill>
                <a:srgbClr val="0070C0"/>
              </a:solidFill>
            </a:endParaRPr>
          </a:p>
        </p:txBody>
      </p:sp>
      <p:sp>
        <p:nvSpPr>
          <p:cNvPr id="21" name="Left Brace 20">
            <a:extLst>
              <a:ext uri="{FF2B5EF4-FFF2-40B4-BE49-F238E27FC236}">
                <a16:creationId xmlns:a16="http://schemas.microsoft.com/office/drawing/2014/main" id="{0B175FBC-FC54-4D9C-9719-49BE1AF1D9F1}"/>
              </a:ext>
            </a:extLst>
          </p:cNvPr>
          <p:cNvSpPr/>
          <p:nvPr/>
        </p:nvSpPr>
        <p:spPr>
          <a:xfrm rot="5400000">
            <a:off x="5914406" y="1645600"/>
            <a:ext cx="150792" cy="135539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2" name="TextBox 21">
            <a:extLst>
              <a:ext uri="{FF2B5EF4-FFF2-40B4-BE49-F238E27FC236}">
                <a16:creationId xmlns:a16="http://schemas.microsoft.com/office/drawing/2014/main" id="{82C51920-2C3F-49BD-A497-D3AD8B11EF3A}"/>
              </a:ext>
            </a:extLst>
          </p:cNvPr>
          <p:cNvSpPr txBox="1"/>
          <p:nvPr/>
        </p:nvSpPr>
        <p:spPr>
          <a:xfrm>
            <a:off x="6960892" y="2119491"/>
            <a:ext cx="485775" cy="307777"/>
          </a:xfrm>
          <a:prstGeom prst="rect">
            <a:avLst/>
          </a:prstGeom>
          <a:noFill/>
        </p:spPr>
        <p:txBody>
          <a:bodyPr wrap="square" rtlCol="0">
            <a:spAutoFit/>
          </a:bodyPr>
          <a:lstStyle/>
          <a:p>
            <a:r>
              <a:rPr lang="en-US" altLang="zh-CN" sz="1400" b="1" dirty="0">
                <a:solidFill>
                  <a:srgbClr val="0070C0"/>
                </a:solidFill>
              </a:rPr>
              <a:t>1B</a:t>
            </a:r>
            <a:endParaRPr lang="zh-CN" altLang="en-US" sz="1400" b="1" dirty="0">
              <a:solidFill>
                <a:srgbClr val="0070C0"/>
              </a:solidFill>
            </a:endParaRPr>
          </a:p>
        </p:txBody>
      </p:sp>
      <p:sp>
        <p:nvSpPr>
          <p:cNvPr id="23" name="TextBox 22">
            <a:extLst>
              <a:ext uri="{FF2B5EF4-FFF2-40B4-BE49-F238E27FC236}">
                <a16:creationId xmlns:a16="http://schemas.microsoft.com/office/drawing/2014/main" id="{A6CC8F75-D0D3-417C-BD0C-417C2880736A}"/>
              </a:ext>
            </a:extLst>
          </p:cNvPr>
          <p:cNvSpPr txBox="1"/>
          <p:nvPr/>
        </p:nvSpPr>
        <p:spPr>
          <a:xfrm>
            <a:off x="7585721" y="2116276"/>
            <a:ext cx="485775" cy="307777"/>
          </a:xfrm>
          <a:prstGeom prst="rect">
            <a:avLst/>
          </a:prstGeom>
          <a:noFill/>
        </p:spPr>
        <p:txBody>
          <a:bodyPr wrap="square" rtlCol="0">
            <a:spAutoFit/>
          </a:bodyPr>
          <a:lstStyle/>
          <a:p>
            <a:r>
              <a:rPr lang="en-US" altLang="zh-CN" sz="1400" b="1" dirty="0">
                <a:solidFill>
                  <a:srgbClr val="0070C0"/>
                </a:solidFill>
              </a:rPr>
              <a:t>2B</a:t>
            </a:r>
            <a:endParaRPr lang="zh-CN" altLang="en-US" sz="1400" b="1" dirty="0">
              <a:solidFill>
                <a:srgbClr val="0070C0"/>
              </a:solidFill>
            </a:endParaRPr>
          </a:p>
        </p:txBody>
      </p:sp>
    </p:spTree>
    <p:extLst>
      <p:ext uri="{BB962C8B-B14F-4D97-AF65-F5344CB8AC3E}">
        <p14:creationId xmlns:p14="http://schemas.microsoft.com/office/powerpoint/2010/main" val="3233594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885B-AE87-43BC-8143-FBEA29928539}"/>
              </a:ext>
            </a:extLst>
          </p:cNvPr>
          <p:cNvSpPr>
            <a:spLocks noGrp="1"/>
          </p:cNvSpPr>
          <p:nvPr>
            <p:ph type="title"/>
          </p:nvPr>
        </p:nvSpPr>
        <p:spPr>
          <a:xfrm>
            <a:off x="502640" y="148405"/>
            <a:ext cx="10515600" cy="833107"/>
          </a:xfrm>
        </p:spPr>
        <p:txBody>
          <a:bodyPr>
            <a:normAutofit/>
          </a:bodyPr>
          <a:lstStyle/>
          <a:p>
            <a:r>
              <a:rPr lang="en-US" altLang="zh-CN" sz="3600" b="1" dirty="0">
                <a:latin typeface="Times New Roman" panose="02020603050405020304" pitchFamily="18" charset="0"/>
                <a:cs typeface="Times New Roman" panose="02020603050405020304" pitchFamily="18" charset="0"/>
              </a:rPr>
              <a:t>What is atom?</a:t>
            </a:r>
            <a:endParaRPr lang="zh-CN" alt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014C3D-E61B-4F5F-8808-4DD7931F0782}"/>
              </a:ext>
            </a:extLst>
          </p:cNvPr>
          <p:cNvSpPr>
            <a:spLocks noGrp="1"/>
          </p:cNvSpPr>
          <p:nvPr>
            <p:ph idx="1"/>
          </p:nvPr>
        </p:nvSpPr>
        <p:spPr>
          <a:xfrm>
            <a:off x="323850" y="981512"/>
            <a:ext cx="11029950" cy="5195451"/>
          </a:xfrm>
        </p:spPr>
        <p:txBody>
          <a:bodyPr/>
          <a:lstStyle/>
          <a:p>
            <a:r>
              <a:rPr lang="en-US" altLang="zh-CN" sz="3600" b="1" dirty="0">
                <a:latin typeface="Angsana New" panose="02020603050405020304" pitchFamily="18" charset="-34"/>
                <a:cs typeface="Angsana New" panose="02020603050405020304" pitchFamily="18" charset="-34"/>
              </a:rPr>
              <a:t>Atom</a:t>
            </a:r>
            <a:r>
              <a:rPr lang="en-US" altLang="zh-CN" sz="3600" dirty="0">
                <a:latin typeface="Angsana New" panose="02020603050405020304" pitchFamily="18" charset="-34"/>
                <a:cs typeface="Angsana New" panose="02020603050405020304" pitchFamily="18" charset="-34"/>
              </a:rPr>
              <a:t> – the smallest particle </a:t>
            </a:r>
          </a:p>
          <a:p>
            <a:r>
              <a:rPr lang="en-US" altLang="zh-CN" sz="3600" dirty="0">
                <a:latin typeface="Angsana New" panose="02020603050405020304" pitchFamily="18" charset="-34"/>
                <a:cs typeface="Angsana New" panose="02020603050405020304" pitchFamily="18" charset="-34"/>
              </a:rPr>
              <a:t>The word </a:t>
            </a:r>
            <a:r>
              <a:rPr lang="en-US" altLang="zh-CN" sz="3600" b="1" dirty="0">
                <a:latin typeface="Angsana New" panose="02020603050405020304" pitchFamily="18" charset="-34"/>
                <a:cs typeface="Angsana New" panose="02020603050405020304" pitchFamily="18" charset="-34"/>
              </a:rPr>
              <a:t>atom</a:t>
            </a:r>
            <a:r>
              <a:rPr lang="en-US" altLang="zh-CN" sz="3600" dirty="0">
                <a:latin typeface="Angsana New" panose="02020603050405020304" pitchFamily="18" charset="-34"/>
                <a:cs typeface="Angsana New" panose="02020603050405020304" pitchFamily="18" charset="-34"/>
              </a:rPr>
              <a:t> comes from the Greek word </a:t>
            </a:r>
            <a:r>
              <a:rPr lang="en-US" altLang="zh-CN" sz="3600" b="1" i="1" dirty="0" err="1">
                <a:latin typeface="Angsana New" panose="02020603050405020304" pitchFamily="18" charset="-34"/>
                <a:cs typeface="Angsana New" panose="02020603050405020304" pitchFamily="18" charset="-34"/>
              </a:rPr>
              <a:t>atomos</a:t>
            </a:r>
            <a:r>
              <a:rPr lang="en-US" altLang="zh-CN" sz="3600" dirty="0">
                <a:latin typeface="Angsana New" panose="02020603050405020304" pitchFamily="18" charset="-34"/>
                <a:cs typeface="Angsana New" panose="02020603050405020304" pitchFamily="18" charset="-34"/>
              </a:rPr>
              <a:t> meaning </a:t>
            </a:r>
            <a:r>
              <a:rPr lang="en-US" altLang="zh-CN" sz="3600" dirty="0">
                <a:solidFill>
                  <a:srgbClr val="0070C0"/>
                </a:solidFill>
                <a:latin typeface="Angsana New" panose="02020603050405020304" pitchFamily="18" charset="-34"/>
                <a:cs typeface="Angsana New" panose="02020603050405020304" pitchFamily="18" charset="-34"/>
              </a:rPr>
              <a:t>‘</a:t>
            </a:r>
            <a:r>
              <a:rPr lang="en-US" altLang="zh-CN" sz="3600" dirty="0" err="1">
                <a:solidFill>
                  <a:srgbClr val="0070C0"/>
                </a:solidFill>
                <a:latin typeface="Angsana New" panose="02020603050405020304" pitchFamily="18" charset="-34"/>
                <a:cs typeface="Angsana New" panose="02020603050405020304" pitchFamily="18" charset="-34"/>
              </a:rPr>
              <a:t>unsplitable</a:t>
            </a:r>
            <a:r>
              <a:rPr lang="en-US" altLang="zh-CN" sz="3600" dirty="0">
                <a:solidFill>
                  <a:srgbClr val="0070C0"/>
                </a:solidFill>
                <a:latin typeface="Angsana New" panose="02020603050405020304" pitchFamily="18" charset="-34"/>
                <a:cs typeface="Angsana New" panose="02020603050405020304" pitchFamily="18" charset="-34"/>
              </a:rPr>
              <a:t>’</a:t>
            </a:r>
            <a:r>
              <a:rPr lang="en-US" altLang="zh-CN" sz="3600" dirty="0">
                <a:latin typeface="Angsana New" panose="02020603050405020304" pitchFamily="18" charset="-34"/>
                <a:cs typeface="Angsana New" panose="02020603050405020304" pitchFamily="18" charset="-34"/>
              </a:rPr>
              <a:t>.</a:t>
            </a:r>
          </a:p>
          <a:p>
            <a:r>
              <a:rPr lang="en-US" altLang="zh-CN" sz="3600" dirty="0">
                <a:latin typeface="Angsana New" panose="02020603050405020304" pitchFamily="18" charset="-34"/>
                <a:cs typeface="Angsana New" panose="02020603050405020304" pitchFamily="18" charset="-34"/>
              </a:rPr>
              <a:t>Dalton’s atomic theory (1807-1808): </a:t>
            </a:r>
            <a:r>
              <a:rPr lang="en-US" altLang="zh-CN" sz="3600" i="1" dirty="0">
                <a:latin typeface="Angsana New" panose="02020603050405020304" pitchFamily="18" charset="-34"/>
                <a:cs typeface="Angsana New" panose="02020603050405020304" pitchFamily="18" charset="-34"/>
              </a:rPr>
              <a:t>the atoms of any one element were identical and that each atom was 'indivisible’.</a:t>
            </a:r>
          </a:p>
          <a:p>
            <a:r>
              <a:rPr lang="en-US" altLang="zh-CN" sz="3600" dirty="0">
                <a:latin typeface="Angsana New" panose="02020603050405020304" pitchFamily="18" charset="-34"/>
                <a:cs typeface="Angsana New" panose="02020603050405020304" pitchFamily="18" charset="-34"/>
              </a:rPr>
              <a:t>However, in the last hundred years or so it has been proved by </a:t>
            </a:r>
            <a:r>
              <a:rPr lang="en-US" altLang="zh-CN" sz="3600" i="1" dirty="0">
                <a:solidFill>
                  <a:srgbClr val="00B050"/>
                </a:solidFill>
                <a:latin typeface="Angsana New" panose="02020603050405020304" pitchFamily="18" charset="-34"/>
                <a:cs typeface="Angsana New" panose="02020603050405020304" pitchFamily="18" charset="-34"/>
              </a:rPr>
              <a:t>great scientists </a:t>
            </a:r>
            <a:r>
              <a:rPr lang="en-US" altLang="zh-CN" sz="3600" dirty="0">
                <a:latin typeface="Angsana New" panose="02020603050405020304" pitchFamily="18" charset="-34"/>
                <a:cs typeface="Angsana New" panose="02020603050405020304" pitchFamily="18" charset="-34"/>
              </a:rPr>
              <a:t>that atoms are made up of even smaller particles (</a:t>
            </a:r>
            <a:r>
              <a:rPr lang="en-US" altLang="zh-CN" sz="3600" i="1" dirty="0">
                <a:latin typeface="Angsana New" panose="02020603050405020304" pitchFamily="18" charset="-34"/>
                <a:cs typeface="Angsana New" panose="02020603050405020304" pitchFamily="18" charset="-34"/>
              </a:rPr>
              <a:t>subatomic particles</a:t>
            </a:r>
            <a:r>
              <a:rPr lang="en-US" altLang="zh-CN" sz="3600" dirty="0">
                <a:latin typeface="Angsana New" panose="02020603050405020304" pitchFamily="18" charset="-34"/>
                <a:cs typeface="Angsana New" panose="02020603050405020304" pitchFamily="18" charset="-34"/>
              </a:rPr>
              <a:t>).</a:t>
            </a:r>
          </a:p>
          <a:p>
            <a:r>
              <a:rPr lang="en-US" altLang="zh-CN" sz="3600" dirty="0">
                <a:latin typeface="Angsana New" panose="02020603050405020304" pitchFamily="18" charset="-34"/>
                <a:cs typeface="Angsana New" panose="02020603050405020304" pitchFamily="18" charset="-34"/>
              </a:rPr>
              <a:t>The most important of these are </a:t>
            </a:r>
            <a:r>
              <a:rPr lang="en-US" altLang="zh-CN" sz="3600" i="1" dirty="0">
                <a:solidFill>
                  <a:srgbClr val="0070C0"/>
                </a:solidFill>
                <a:latin typeface="Angsana New" panose="02020603050405020304" pitchFamily="18" charset="-34"/>
                <a:cs typeface="Angsana New" panose="02020603050405020304" pitchFamily="18" charset="-34"/>
              </a:rPr>
              <a:t>electrons</a:t>
            </a:r>
            <a:r>
              <a:rPr lang="en-US" altLang="zh-CN" sz="3600" dirty="0">
                <a:latin typeface="Angsana New" panose="02020603050405020304" pitchFamily="18" charset="-34"/>
                <a:cs typeface="Angsana New" panose="02020603050405020304" pitchFamily="18" charset="-34"/>
              </a:rPr>
              <a:t>, </a:t>
            </a:r>
            <a:r>
              <a:rPr lang="en-US" altLang="zh-CN" sz="3600" i="1" dirty="0">
                <a:solidFill>
                  <a:srgbClr val="0070C0"/>
                </a:solidFill>
                <a:latin typeface="Angsana New" panose="02020603050405020304" pitchFamily="18" charset="-34"/>
                <a:cs typeface="Angsana New" panose="02020603050405020304" pitchFamily="18" charset="-34"/>
              </a:rPr>
              <a:t>protons</a:t>
            </a:r>
            <a:r>
              <a:rPr lang="en-US" altLang="zh-CN" sz="3600" dirty="0">
                <a:latin typeface="Angsana New" panose="02020603050405020304" pitchFamily="18" charset="-34"/>
                <a:cs typeface="Angsana New" panose="02020603050405020304" pitchFamily="18" charset="-34"/>
              </a:rPr>
              <a:t> and </a:t>
            </a:r>
            <a:r>
              <a:rPr lang="en-US" altLang="zh-CN" sz="3600" i="1" dirty="0">
                <a:solidFill>
                  <a:srgbClr val="0070C0"/>
                </a:solidFill>
                <a:latin typeface="Angsana New" panose="02020603050405020304" pitchFamily="18" charset="-34"/>
                <a:cs typeface="Angsana New" panose="02020603050405020304" pitchFamily="18" charset="-34"/>
              </a:rPr>
              <a:t>neutrons</a:t>
            </a:r>
            <a:r>
              <a:rPr lang="en-US" altLang="zh-CN" sz="3600" dirty="0">
                <a:latin typeface="Angsana New" panose="02020603050405020304" pitchFamily="18" charset="-34"/>
                <a:cs typeface="Angsana New" panose="02020603050405020304" pitchFamily="18" charset="-34"/>
              </a:rPr>
              <a:t>, although 70 sub-atomic particles have now been discovered.</a:t>
            </a:r>
          </a:p>
          <a:p>
            <a:endParaRPr lang="zh-CN" altLang="en-US" dirty="0"/>
          </a:p>
        </p:txBody>
      </p:sp>
      <p:sp>
        <p:nvSpPr>
          <p:cNvPr id="4" name="Rectangle 3">
            <a:extLst>
              <a:ext uri="{FF2B5EF4-FFF2-40B4-BE49-F238E27FC236}">
                <a16:creationId xmlns:a16="http://schemas.microsoft.com/office/drawing/2014/main" id="{2DEB1924-AF37-4C4C-9F00-17EDD2C22D03}"/>
              </a:ext>
            </a:extLst>
          </p:cNvPr>
          <p:cNvSpPr/>
          <p:nvPr/>
        </p:nvSpPr>
        <p:spPr>
          <a:xfrm>
            <a:off x="7180839" y="5345966"/>
            <a:ext cx="4538581" cy="830997"/>
          </a:xfrm>
          <a:prstGeom prst="rect">
            <a:avLst/>
          </a:prstGeom>
          <a:ln>
            <a:solidFill>
              <a:srgbClr val="FF0000"/>
            </a:solidFill>
          </a:ln>
        </p:spPr>
        <p:txBody>
          <a:bodyPr wrap="square">
            <a:spAutoFit/>
          </a:bodyPr>
          <a:lstStyle/>
          <a:p>
            <a:r>
              <a:rPr lang="zh-CN" altLang="en-US" sz="2400" dirty="0">
                <a:solidFill>
                  <a:srgbClr val="00B050"/>
                </a:solidFill>
                <a:latin typeface="AngsanaUPC" panose="02020603050405020304" pitchFamily="18" charset="-34"/>
                <a:cs typeface="AngsanaUPC" panose="02020603050405020304" pitchFamily="18" charset="-34"/>
              </a:rPr>
              <a:t>Niels Bohr, Albert Einstein, Henry Moseley, Joseph Thomson, Ernest Rutherford</a:t>
            </a:r>
            <a:r>
              <a:rPr lang="en-US" altLang="zh-CN" sz="2400" dirty="0">
                <a:solidFill>
                  <a:srgbClr val="00B050"/>
                </a:solidFill>
                <a:latin typeface="AngsanaUPC" panose="02020603050405020304" pitchFamily="18" charset="-34"/>
                <a:cs typeface="AngsanaUPC" panose="02020603050405020304" pitchFamily="18" charset="-34"/>
              </a:rPr>
              <a:t>, </a:t>
            </a:r>
            <a:r>
              <a:rPr lang="zh-CN" altLang="en-US" sz="2400" dirty="0">
                <a:solidFill>
                  <a:srgbClr val="00B050"/>
                </a:solidFill>
                <a:latin typeface="AngsanaUPC" panose="02020603050405020304" pitchFamily="18" charset="-34"/>
                <a:cs typeface="AngsanaUPC" panose="02020603050405020304" pitchFamily="18" charset="-34"/>
              </a:rPr>
              <a:t>James Chadwick</a:t>
            </a:r>
          </a:p>
        </p:txBody>
      </p:sp>
    </p:spTree>
    <p:extLst>
      <p:ext uri="{BB962C8B-B14F-4D97-AF65-F5344CB8AC3E}">
        <p14:creationId xmlns:p14="http://schemas.microsoft.com/office/powerpoint/2010/main" val="3425230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9DA4A-F58D-44DB-80ED-F5AFFAE74F7A}"/>
              </a:ext>
            </a:extLst>
          </p:cNvPr>
          <p:cNvSpPr>
            <a:spLocks noGrp="1"/>
          </p:cNvSpPr>
          <p:nvPr>
            <p:ph type="ctrTitle"/>
          </p:nvPr>
        </p:nvSpPr>
        <p:spPr/>
        <p:txBody>
          <a:bodyPr/>
          <a:lstStyle/>
          <a:p>
            <a:endParaRPr lang="zh-CN" altLang="en-US"/>
          </a:p>
        </p:txBody>
      </p:sp>
      <p:sp>
        <p:nvSpPr>
          <p:cNvPr id="3" name="Subtitle 2">
            <a:extLst>
              <a:ext uri="{FF2B5EF4-FFF2-40B4-BE49-F238E27FC236}">
                <a16:creationId xmlns:a16="http://schemas.microsoft.com/office/drawing/2014/main" id="{72603E18-72D5-4EE9-8B8C-B97BB7C3BFB3}"/>
              </a:ext>
            </a:extLst>
          </p:cNvPr>
          <p:cNvSpPr>
            <a:spLocks noGrp="1"/>
          </p:cNvSpPr>
          <p:nvPr>
            <p:ph type="subTitle" idx="1"/>
          </p:nvPr>
        </p:nvSpPr>
        <p:spPr>
          <a:xfrm>
            <a:off x="427839" y="3715097"/>
            <a:ext cx="11040261" cy="2850803"/>
          </a:xfrm>
        </p:spPr>
        <p:txBody>
          <a:bodyPr>
            <a:normAutofit fontScale="92500" lnSpcReduction="10000"/>
          </a:bodyPr>
          <a:lstStyle/>
          <a:p>
            <a:pPr marL="342900" indent="-342900" algn="l">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a:t>
            </a:r>
            <a:r>
              <a:rPr lang="en-US" altLang="zh-CN" b="1" dirty="0">
                <a:latin typeface="Times New Roman" panose="02020603050405020304" pitchFamily="18" charset="0"/>
                <a:cs typeface="Times New Roman" panose="02020603050405020304" pitchFamily="18" charset="0"/>
              </a:rPr>
              <a:t>atom</a:t>
            </a:r>
            <a:r>
              <a:rPr lang="en-US" altLang="zh-CN" dirty="0">
                <a:latin typeface="Times New Roman" panose="02020603050405020304" pitchFamily="18" charset="0"/>
                <a:cs typeface="Times New Roman" panose="02020603050405020304" pitchFamily="18" charset="0"/>
              </a:rPr>
              <a:t> is composed of a small, compact core called the </a:t>
            </a:r>
            <a:r>
              <a:rPr lang="en-US" altLang="zh-CN" b="1" dirty="0">
                <a:latin typeface="Times New Roman" panose="02020603050405020304" pitchFamily="18" charset="0"/>
                <a:cs typeface="Times New Roman" panose="02020603050405020304" pitchFamily="18" charset="0"/>
              </a:rPr>
              <a:t>nucleus</a:t>
            </a:r>
            <a:r>
              <a:rPr lang="en-US" altLang="zh-CN" dirty="0">
                <a:latin typeface="Times New Roman" panose="02020603050405020304" pitchFamily="18" charset="0"/>
                <a:cs typeface="Times New Roman" panose="02020603050405020304" pitchFamily="18" charset="0"/>
              </a:rPr>
              <a:t> surrounded by a disperse cloud of </a:t>
            </a:r>
            <a:r>
              <a:rPr lang="en-US" altLang="zh-CN" b="1" dirty="0">
                <a:latin typeface="Times New Roman" panose="02020603050405020304" pitchFamily="18" charset="0"/>
                <a:cs typeface="Times New Roman" panose="02020603050405020304" pitchFamily="18" charset="0"/>
              </a:rPr>
              <a:t>electrons</a:t>
            </a:r>
            <a:r>
              <a:rPr lang="en-US" altLang="zh-CN" dirty="0">
                <a:latin typeface="Times New Roman" panose="02020603050405020304" pitchFamily="18" charset="0"/>
                <a:cs typeface="Times New Roman" panose="02020603050405020304" pitchFamily="18" charset="0"/>
              </a:rPr>
              <a:t>.</a:t>
            </a:r>
          </a:p>
          <a:p>
            <a:pPr marL="342900" indent="-342900" algn="l">
              <a:lnSpc>
                <a:spcPct val="150000"/>
              </a:lnSpc>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Nucleus</a:t>
            </a:r>
            <a:r>
              <a:rPr lang="en-US" altLang="zh-CN" dirty="0">
                <a:latin typeface="Times New Roman" panose="02020603050405020304" pitchFamily="18" charset="0"/>
                <a:cs typeface="Times New Roman" panose="02020603050405020304" pitchFamily="18" charset="0"/>
              </a:rPr>
              <a:t> is composed of two types of particles: </a:t>
            </a:r>
            <a:r>
              <a:rPr lang="en-US" altLang="zh-CN" b="1" dirty="0">
                <a:latin typeface="Times New Roman" panose="02020603050405020304" pitchFamily="18" charset="0"/>
                <a:cs typeface="Times New Roman" panose="02020603050405020304" pitchFamily="18" charset="0"/>
              </a:rPr>
              <a:t>protons</a:t>
            </a:r>
            <a:r>
              <a:rPr lang="en-US" altLang="zh-CN" dirty="0">
                <a:latin typeface="Times New Roman" panose="02020603050405020304" pitchFamily="18" charset="0"/>
                <a:cs typeface="Times New Roman" panose="02020603050405020304" pitchFamily="18" charset="0"/>
              </a:rPr>
              <a:t> &amp; </a:t>
            </a:r>
            <a:r>
              <a:rPr lang="en-US" altLang="zh-CN" b="1" dirty="0">
                <a:latin typeface="Times New Roman" panose="02020603050405020304" pitchFamily="18" charset="0"/>
                <a:cs typeface="Times New Roman" panose="02020603050405020304" pitchFamily="18" charset="0"/>
              </a:rPr>
              <a:t>neutrons</a:t>
            </a:r>
            <a:r>
              <a:rPr lang="en-US" altLang="zh-CN" dirty="0">
                <a:latin typeface="Times New Roman" panose="02020603050405020304" pitchFamily="18" charset="0"/>
                <a:cs typeface="Times New Roman" panose="02020603050405020304" pitchFamily="18" charset="0"/>
              </a:rPr>
              <a:t>.</a:t>
            </a:r>
          </a:p>
          <a:p>
            <a:pPr marL="342900" indent="-342900" algn="l">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Atoms is </a:t>
            </a:r>
            <a:r>
              <a:rPr lang="en-US" altLang="zh-CN" dirty="0">
                <a:solidFill>
                  <a:srgbClr val="00B0F0"/>
                </a:solidFill>
                <a:latin typeface="Times New Roman" panose="02020603050405020304" pitchFamily="18" charset="0"/>
                <a:cs typeface="Times New Roman" panose="02020603050405020304" pitchFamily="18" charset="0"/>
              </a:rPr>
              <a:t>neutral</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number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electron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&amp;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proton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equal) </a:t>
            </a:r>
          </a:p>
          <a:p>
            <a:pPr algn="l">
              <a:lnSpc>
                <a:spcPct val="150000"/>
              </a:lnSpc>
            </a:pPr>
            <a:r>
              <a:rPr lang="en-US" altLang="zh-CN" dirty="0">
                <a:solidFill>
                  <a:srgbClr val="FF0000"/>
                </a:solidFill>
                <a:latin typeface="Times New Roman" panose="02020603050405020304" pitchFamily="18" charset="0"/>
                <a:cs typeface="Times New Roman" panose="02020603050405020304" pitchFamily="18" charset="0"/>
              </a:rPr>
              <a:t>	electron</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-1.602×10</a:t>
            </a:r>
            <a:r>
              <a:rPr lang="en-US" altLang="zh-CN" baseline="30000" dirty="0">
                <a:solidFill>
                  <a:srgbClr val="FF0000"/>
                </a:solidFill>
                <a:latin typeface="Times New Roman" panose="02020603050405020304" pitchFamily="18" charset="0"/>
                <a:cs typeface="Times New Roman" panose="02020603050405020304" pitchFamily="18" charset="0"/>
              </a:rPr>
              <a:t>-19 </a:t>
            </a:r>
            <a:r>
              <a:rPr lang="en-US" altLang="zh-CN" dirty="0">
                <a:solidFill>
                  <a:srgbClr val="FF0000"/>
                </a:solidFill>
                <a:latin typeface="Times New Roman" panose="02020603050405020304" pitchFamily="18" charset="0"/>
                <a:cs typeface="Times New Roman" panose="02020603050405020304" pitchFamily="18" charset="0"/>
              </a:rPr>
              <a:t>C</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proton</a:t>
            </a:r>
            <a:r>
              <a:rPr lang="zh-CN" altLang="en-US" dirty="0">
                <a:solidFill>
                  <a:srgbClr val="00B050"/>
                </a:solidFill>
                <a:latin typeface="Times New Roman" panose="02020603050405020304" pitchFamily="18" charset="0"/>
                <a:cs typeface="Times New Roman" panose="02020603050405020304" pitchFamily="18" charset="0"/>
              </a:rPr>
              <a:t>：</a:t>
            </a:r>
            <a:r>
              <a:rPr lang="en-US" altLang="zh-CN" dirty="0">
                <a:solidFill>
                  <a:srgbClr val="00B050"/>
                </a:solidFill>
                <a:latin typeface="Times New Roman" panose="02020603050405020304" pitchFamily="18" charset="0"/>
                <a:cs typeface="Times New Roman" panose="02020603050405020304" pitchFamily="18" charset="0"/>
              </a:rPr>
              <a:t>+1.602×10</a:t>
            </a:r>
            <a:r>
              <a:rPr lang="en-US" altLang="zh-CN" baseline="30000" dirty="0">
                <a:solidFill>
                  <a:srgbClr val="00B050"/>
                </a:solidFill>
                <a:latin typeface="Times New Roman" panose="02020603050405020304" pitchFamily="18" charset="0"/>
                <a:cs typeface="Times New Roman" panose="02020603050405020304" pitchFamily="18" charset="0"/>
              </a:rPr>
              <a:t>-19 </a:t>
            </a:r>
            <a:r>
              <a:rPr lang="en-US" altLang="zh-CN" dirty="0">
                <a:solidFill>
                  <a:srgbClr val="00B050"/>
                </a:solidFill>
                <a:latin typeface="Times New Roman" panose="02020603050405020304" pitchFamily="18" charset="0"/>
                <a:cs typeface="Times New Roman" panose="02020603050405020304" pitchFamily="18" charset="0"/>
              </a:rPr>
              <a:t>C</a:t>
            </a:r>
          </a:p>
          <a:p>
            <a:pPr algn="l">
              <a:lnSpc>
                <a:spcPct val="150000"/>
              </a:lnSpc>
            </a:pPr>
            <a:endParaRPr lang="en-US" altLang="zh-CN" dirty="0">
              <a:latin typeface="Arial" panose="020B0604020202020204" pitchFamily="34" charset="0"/>
              <a:cs typeface="Arial" panose="020B0604020202020204" pitchFamily="34" charset="0"/>
            </a:endParaRPr>
          </a:p>
          <a:p>
            <a:pPr>
              <a:lnSpc>
                <a:spcPct val="150000"/>
              </a:lnSpc>
            </a:pPr>
            <a:endParaRPr lang="zh-CN" altLang="en-US" dirty="0"/>
          </a:p>
        </p:txBody>
      </p:sp>
      <p:pic>
        <p:nvPicPr>
          <p:cNvPr id="5" name="Picture 4">
            <a:extLst>
              <a:ext uri="{FF2B5EF4-FFF2-40B4-BE49-F238E27FC236}">
                <a16:creationId xmlns:a16="http://schemas.microsoft.com/office/drawing/2014/main" id="{D43CB22C-C568-4B3D-A16E-08C8639B29BE}"/>
              </a:ext>
            </a:extLst>
          </p:cNvPr>
          <p:cNvPicPr>
            <a:picLocks noChangeAspect="1"/>
          </p:cNvPicPr>
          <p:nvPr/>
        </p:nvPicPr>
        <p:blipFill>
          <a:blip r:embed="rId2"/>
          <a:stretch>
            <a:fillRect/>
          </a:stretch>
        </p:blipFill>
        <p:spPr>
          <a:xfrm>
            <a:off x="59227" y="1030288"/>
            <a:ext cx="4512425" cy="2286293"/>
          </a:xfrm>
          <a:prstGeom prst="rect">
            <a:avLst/>
          </a:prstGeom>
        </p:spPr>
      </p:pic>
      <p:pic>
        <p:nvPicPr>
          <p:cNvPr id="6" name="Picture 5">
            <a:extLst>
              <a:ext uri="{FF2B5EF4-FFF2-40B4-BE49-F238E27FC236}">
                <a16:creationId xmlns:a16="http://schemas.microsoft.com/office/drawing/2014/main" id="{0D294FE7-B0B3-4CEE-8CFF-EA8474BF75AD}"/>
              </a:ext>
            </a:extLst>
          </p:cNvPr>
          <p:cNvPicPr>
            <a:picLocks noChangeAspect="1"/>
          </p:cNvPicPr>
          <p:nvPr/>
        </p:nvPicPr>
        <p:blipFill>
          <a:blip r:embed="rId3"/>
          <a:stretch>
            <a:fillRect/>
          </a:stretch>
        </p:blipFill>
        <p:spPr>
          <a:xfrm>
            <a:off x="8941469" y="917229"/>
            <a:ext cx="2627458" cy="2592734"/>
          </a:xfrm>
          <a:prstGeom prst="rect">
            <a:avLst/>
          </a:prstGeom>
        </p:spPr>
      </p:pic>
      <p:pic>
        <p:nvPicPr>
          <p:cNvPr id="7" name="Picture 6">
            <a:extLst>
              <a:ext uri="{FF2B5EF4-FFF2-40B4-BE49-F238E27FC236}">
                <a16:creationId xmlns:a16="http://schemas.microsoft.com/office/drawing/2014/main" id="{8F3AF38F-BDE7-4A44-8A1C-4767193B07AB}"/>
              </a:ext>
            </a:extLst>
          </p:cNvPr>
          <p:cNvPicPr>
            <a:picLocks noChangeAspect="1"/>
          </p:cNvPicPr>
          <p:nvPr/>
        </p:nvPicPr>
        <p:blipFill>
          <a:blip r:embed="rId4"/>
          <a:stretch>
            <a:fillRect/>
          </a:stretch>
        </p:blipFill>
        <p:spPr>
          <a:xfrm>
            <a:off x="4948572" y="734069"/>
            <a:ext cx="3557253" cy="2900529"/>
          </a:xfrm>
          <a:prstGeom prst="rect">
            <a:avLst/>
          </a:prstGeom>
        </p:spPr>
      </p:pic>
      <p:sp>
        <p:nvSpPr>
          <p:cNvPr id="8" name="Rectangle 7">
            <a:extLst>
              <a:ext uri="{FF2B5EF4-FFF2-40B4-BE49-F238E27FC236}">
                <a16:creationId xmlns:a16="http://schemas.microsoft.com/office/drawing/2014/main" id="{8D8EFC50-0FF4-4BEE-8D69-BCB865AC1DE3}"/>
              </a:ext>
            </a:extLst>
          </p:cNvPr>
          <p:cNvSpPr/>
          <p:nvPr/>
        </p:nvSpPr>
        <p:spPr>
          <a:xfrm>
            <a:off x="856458" y="282143"/>
            <a:ext cx="3204532" cy="584775"/>
          </a:xfrm>
          <a:prstGeom prst="rect">
            <a:avLst/>
          </a:prstGeom>
        </p:spPr>
        <p:txBody>
          <a:bodyPr wrap="none">
            <a:spAutoFit/>
          </a:bodyPr>
          <a:lstStyle/>
          <a:p>
            <a:r>
              <a:rPr lang="en-US" altLang="zh-CN" sz="3200" b="1" dirty="0">
                <a:latin typeface="Times New Roman" panose="02020603050405020304" pitchFamily="18" charset="0"/>
                <a:cs typeface="Times New Roman" panose="02020603050405020304" pitchFamily="18" charset="0"/>
              </a:rPr>
              <a:t>Inside the Atom: </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521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54FB6-1553-4D8C-B0F7-8CFAC4AADD7E}"/>
              </a:ext>
            </a:extLst>
          </p:cNvPr>
          <p:cNvSpPr>
            <a:spLocks noGrp="1"/>
          </p:cNvSpPr>
          <p:nvPr>
            <p:ph type="title"/>
          </p:nvPr>
        </p:nvSpPr>
        <p:spPr>
          <a:xfrm>
            <a:off x="470231" y="194746"/>
            <a:ext cx="7198453" cy="1563481"/>
          </a:xfrm>
          <a:ln>
            <a:noFill/>
          </a:ln>
        </p:spPr>
        <p:txBody>
          <a:bodyPr>
            <a:normAutofit fontScale="90000"/>
          </a:bodyPr>
          <a:lstStyle/>
          <a:p>
            <a:pPr>
              <a:lnSpc>
                <a:spcPct val="100000"/>
              </a:lnSpc>
            </a:pPr>
            <a:r>
              <a:rPr lang="zh-CN" altLang="en-US" sz="4000" b="1" dirty="0">
                <a:solidFill>
                  <a:srgbClr val="00B0F0"/>
                </a:solidFill>
                <a:latin typeface="Angsana New" panose="02020603050405020304" pitchFamily="18" charset="-34"/>
                <a:cs typeface="Angsana New" panose="02020603050405020304" pitchFamily="18" charset="-34"/>
              </a:rPr>
              <a:t>Practice Problem</a:t>
            </a:r>
            <a:br>
              <a:rPr lang="zh-CN" altLang="en-US" sz="3100" b="1" dirty="0"/>
            </a:br>
            <a:r>
              <a:rPr lang="en-US" altLang="zh-CN" sz="3100" dirty="0">
                <a:solidFill>
                  <a:srgbClr val="FF0000"/>
                </a:solidFill>
                <a:latin typeface="AngsanaUPC" panose="02020603050405020304" pitchFamily="18" charset="-34"/>
                <a:cs typeface="AngsanaUPC" panose="02020603050405020304" pitchFamily="18" charset="-34"/>
              </a:rPr>
              <a:t>How are the protons and electrons arranged inside the atom?</a:t>
            </a:r>
            <a:br>
              <a:rPr lang="en-US" altLang="zh-CN" sz="3100" dirty="0">
                <a:solidFill>
                  <a:srgbClr val="FF0000"/>
                </a:solidFill>
                <a:latin typeface="AngsanaUPC" panose="02020603050405020304" pitchFamily="18" charset="-34"/>
                <a:cs typeface="AngsanaUPC" panose="02020603050405020304" pitchFamily="18" charset="-34"/>
              </a:rPr>
            </a:br>
            <a:r>
              <a:rPr lang="en-US" altLang="zh-CN" sz="3100" dirty="0">
                <a:solidFill>
                  <a:srgbClr val="FF0000"/>
                </a:solidFill>
                <a:latin typeface="AngsanaUPC" panose="02020603050405020304" pitchFamily="18" charset="-34"/>
                <a:cs typeface="AngsanaUPC" panose="02020603050405020304" pitchFamily="18" charset="-34"/>
              </a:rPr>
              <a:t>How are they held together? </a:t>
            </a:r>
            <a:endParaRPr lang="zh-CN" altLang="en-US" sz="3600" b="1" dirty="0">
              <a:latin typeface="Angsana New" panose="02020603050405020304" pitchFamily="18" charset="-34"/>
              <a:cs typeface="Angsana New" panose="02020603050405020304" pitchFamily="18" charset="-34"/>
            </a:endParaRPr>
          </a:p>
        </p:txBody>
      </p:sp>
      <p:sp>
        <p:nvSpPr>
          <p:cNvPr id="3" name="Content Placeholder 2">
            <a:extLst>
              <a:ext uri="{FF2B5EF4-FFF2-40B4-BE49-F238E27FC236}">
                <a16:creationId xmlns:a16="http://schemas.microsoft.com/office/drawing/2014/main" id="{002C31DB-ECD3-417F-BCF7-266A5178B391}"/>
              </a:ext>
            </a:extLst>
          </p:cNvPr>
          <p:cNvSpPr>
            <a:spLocks noGrp="1"/>
          </p:cNvSpPr>
          <p:nvPr>
            <p:ph idx="1"/>
          </p:nvPr>
        </p:nvSpPr>
        <p:spPr>
          <a:xfrm>
            <a:off x="310393" y="2018183"/>
            <a:ext cx="11043407" cy="4158780"/>
          </a:xfrm>
        </p:spPr>
        <p:txBody>
          <a:bodyPr>
            <a:normAutofit/>
          </a:bodyPr>
          <a:lstStyle/>
          <a:p>
            <a:r>
              <a:rPr lang="en-US" altLang="zh-CN" sz="3200" dirty="0">
                <a:latin typeface="Angsana New" panose="02020603050405020304" pitchFamily="18" charset="-34"/>
                <a:cs typeface="Angsana New" panose="02020603050405020304" pitchFamily="18" charset="-34"/>
              </a:rPr>
              <a:t>The way in which the electrons are distributed is called the </a:t>
            </a:r>
            <a:r>
              <a:rPr lang="en-US" altLang="zh-CN" sz="3200" dirty="0">
                <a:solidFill>
                  <a:srgbClr val="7030A0"/>
                </a:solidFill>
                <a:latin typeface="Angsana New" panose="02020603050405020304" pitchFamily="18" charset="-34"/>
                <a:cs typeface="Angsana New" panose="02020603050405020304" pitchFamily="18" charset="-34"/>
              </a:rPr>
              <a:t>electronic structure </a:t>
            </a:r>
            <a:r>
              <a:rPr lang="en-US" altLang="zh-CN" sz="3200" dirty="0">
                <a:latin typeface="Angsana New" panose="02020603050405020304" pitchFamily="18" charset="-34"/>
                <a:cs typeface="Angsana New" panose="02020603050405020304" pitchFamily="18" charset="-34"/>
              </a:rPr>
              <a:t>(or </a:t>
            </a:r>
            <a:r>
              <a:rPr lang="en-US" altLang="zh-CN" sz="3200" dirty="0">
                <a:solidFill>
                  <a:srgbClr val="7030A0"/>
                </a:solidFill>
                <a:latin typeface="Angsana New" panose="02020603050405020304" pitchFamily="18" charset="-34"/>
                <a:cs typeface="Angsana New" panose="02020603050405020304" pitchFamily="18" charset="-34"/>
              </a:rPr>
              <a:t>electronic configuration</a:t>
            </a:r>
            <a:r>
              <a:rPr lang="en-US" altLang="zh-CN" sz="3200" dirty="0">
                <a:latin typeface="Angsana New" panose="02020603050405020304" pitchFamily="18" charset="-34"/>
                <a:cs typeface="Angsana New" panose="02020603050405020304" pitchFamily="18" charset="-34"/>
              </a:rPr>
              <a:t>).</a:t>
            </a:r>
          </a:p>
          <a:p>
            <a:r>
              <a:rPr lang="en-US" altLang="zh-CN" sz="3200" dirty="0">
                <a:latin typeface="Angsana New" panose="02020603050405020304" pitchFamily="18" charset="-34"/>
                <a:cs typeface="Angsana New" panose="02020603050405020304" pitchFamily="18" charset="-34"/>
              </a:rPr>
              <a:t>The nucleus occupies only a very small volume of the atom but is very dense. </a:t>
            </a:r>
          </a:p>
          <a:p>
            <a:r>
              <a:rPr lang="en-US" altLang="zh-CN" sz="3200" dirty="0">
                <a:latin typeface="Angsana New" panose="02020603050405020304" pitchFamily="18" charset="-34"/>
                <a:cs typeface="Angsana New" panose="02020603050405020304" pitchFamily="18" charset="-34"/>
              </a:rPr>
              <a:t>The electrons are held within the atom by an electrostatic force of attraction between themselves and the  positive charge of protons in the nucleus.</a:t>
            </a:r>
          </a:p>
          <a:p>
            <a:pPr marL="0" indent="0">
              <a:buNone/>
            </a:pPr>
            <a:endParaRPr lang="zh-CN" altLang="en-US" sz="2400" dirty="0"/>
          </a:p>
        </p:txBody>
      </p:sp>
      <p:pic>
        <p:nvPicPr>
          <p:cNvPr id="5" name="Picture 4">
            <a:extLst>
              <a:ext uri="{FF2B5EF4-FFF2-40B4-BE49-F238E27FC236}">
                <a16:creationId xmlns:a16="http://schemas.microsoft.com/office/drawing/2014/main" id="{465778AD-B82F-4D57-915B-A457E6EAC018}"/>
              </a:ext>
            </a:extLst>
          </p:cNvPr>
          <p:cNvPicPr>
            <a:picLocks noChangeAspect="1"/>
          </p:cNvPicPr>
          <p:nvPr/>
        </p:nvPicPr>
        <p:blipFill>
          <a:blip r:embed="rId2"/>
          <a:stretch>
            <a:fillRect/>
          </a:stretch>
        </p:blipFill>
        <p:spPr>
          <a:xfrm>
            <a:off x="7977786" y="454702"/>
            <a:ext cx="3085820" cy="1563481"/>
          </a:xfrm>
          <a:prstGeom prst="rect">
            <a:avLst/>
          </a:prstGeom>
        </p:spPr>
      </p:pic>
      <p:pic>
        <p:nvPicPr>
          <p:cNvPr id="7" name="Picture 6">
            <a:extLst>
              <a:ext uri="{FF2B5EF4-FFF2-40B4-BE49-F238E27FC236}">
                <a16:creationId xmlns:a16="http://schemas.microsoft.com/office/drawing/2014/main" id="{07B6E6C9-A852-4B1C-A8E7-40F8FB9A95A5}"/>
              </a:ext>
            </a:extLst>
          </p:cNvPr>
          <p:cNvPicPr>
            <a:picLocks noChangeAspect="1"/>
          </p:cNvPicPr>
          <p:nvPr/>
        </p:nvPicPr>
        <p:blipFill>
          <a:blip r:embed="rId3"/>
          <a:stretch>
            <a:fillRect/>
          </a:stretch>
        </p:blipFill>
        <p:spPr>
          <a:xfrm>
            <a:off x="4932448" y="4839818"/>
            <a:ext cx="6131158" cy="1425080"/>
          </a:xfrm>
          <a:prstGeom prst="rect">
            <a:avLst/>
          </a:prstGeom>
        </p:spPr>
      </p:pic>
      <p:pic>
        <p:nvPicPr>
          <p:cNvPr id="3074" name="Picture 2" descr="Image result for teacher asking question">
            <a:extLst>
              <a:ext uri="{FF2B5EF4-FFF2-40B4-BE49-F238E27FC236}">
                <a16:creationId xmlns:a16="http://schemas.microsoft.com/office/drawing/2014/main" id="{15457847-8B9C-47BF-875D-7CC71D4892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153" y="56856"/>
            <a:ext cx="1246584" cy="79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976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CC80-12CF-4B11-B31D-A7471C10C5C2}"/>
              </a:ext>
            </a:extLst>
          </p:cNvPr>
          <p:cNvSpPr>
            <a:spLocks noGrp="1"/>
          </p:cNvSpPr>
          <p:nvPr>
            <p:ph type="title"/>
          </p:nvPr>
        </p:nvSpPr>
        <p:spPr>
          <a:xfrm>
            <a:off x="578490" y="236156"/>
            <a:ext cx="6308085" cy="498241"/>
          </a:xfrm>
        </p:spPr>
        <p:txBody>
          <a:bodyPr>
            <a:noAutofit/>
          </a:bodyPr>
          <a:lstStyle/>
          <a:p>
            <a:r>
              <a:rPr lang="en-US" altLang="zh-CN" sz="4000" b="1" dirty="0">
                <a:latin typeface="Angsana New" panose="02020603050405020304" pitchFamily="18" charset="-34"/>
                <a:cs typeface="Angsana New" panose="02020603050405020304" pitchFamily="18" charset="-34"/>
              </a:rPr>
              <a:t>Atomic number and mass number</a:t>
            </a:r>
            <a:endParaRPr lang="zh-CN" altLang="en-US" sz="4000" dirty="0"/>
          </a:p>
        </p:txBody>
      </p:sp>
      <p:sp>
        <p:nvSpPr>
          <p:cNvPr id="3" name="Content Placeholder 2">
            <a:extLst>
              <a:ext uri="{FF2B5EF4-FFF2-40B4-BE49-F238E27FC236}">
                <a16:creationId xmlns:a16="http://schemas.microsoft.com/office/drawing/2014/main" id="{9E7A5BB8-477B-473E-BCF8-4308E7E1E3AC}"/>
              </a:ext>
            </a:extLst>
          </p:cNvPr>
          <p:cNvSpPr>
            <a:spLocks noGrp="1"/>
          </p:cNvSpPr>
          <p:nvPr>
            <p:ph idx="1"/>
          </p:nvPr>
        </p:nvSpPr>
        <p:spPr>
          <a:xfrm>
            <a:off x="318781" y="897622"/>
            <a:ext cx="11409027" cy="5279342"/>
          </a:xfrm>
        </p:spPr>
        <p:txBody>
          <a:bodyPr/>
          <a:lstStyle/>
          <a:p>
            <a:r>
              <a:rPr lang="en-US" altLang="zh-CN" sz="3600" dirty="0">
                <a:latin typeface="Angsana New" panose="02020603050405020304" pitchFamily="18" charset="-34"/>
                <a:cs typeface="Angsana New" panose="02020603050405020304" pitchFamily="18" charset="-34"/>
              </a:rPr>
              <a:t>The number of protons in the nucleus of an atom is called the </a:t>
            </a:r>
            <a:r>
              <a:rPr lang="en-US" altLang="zh-CN" sz="3600" b="1" dirty="0">
                <a:latin typeface="Angsana New" panose="02020603050405020304" pitchFamily="18" charset="-34"/>
                <a:cs typeface="Angsana New" panose="02020603050405020304" pitchFamily="18" charset="-34"/>
              </a:rPr>
              <a:t>atomic number </a:t>
            </a:r>
            <a:r>
              <a:rPr lang="en-US" altLang="zh-CN" sz="3600" dirty="0">
                <a:latin typeface="Angsana New" panose="02020603050405020304" pitchFamily="18" charset="-34"/>
                <a:cs typeface="Angsana New" panose="02020603050405020304" pitchFamily="18" charset="-34"/>
              </a:rPr>
              <a:t>or </a:t>
            </a:r>
            <a:r>
              <a:rPr lang="en-US" altLang="zh-CN" sz="3600" b="1" dirty="0">
                <a:latin typeface="Angsana New" panose="02020603050405020304" pitchFamily="18" charset="-34"/>
                <a:cs typeface="Angsana New" panose="02020603050405020304" pitchFamily="18" charset="-34"/>
              </a:rPr>
              <a:t>proton number (Z).</a:t>
            </a:r>
          </a:p>
          <a:p>
            <a:r>
              <a:rPr lang="en-US" altLang="zh-CN" sz="3600" dirty="0">
                <a:latin typeface="Angsana New" panose="02020603050405020304" pitchFamily="18" charset="-34"/>
                <a:cs typeface="Angsana New" panose="02020603050405020304" pitchFamily="18" charset="-34"/>
              </a:rPr>
              <a:t>The total number of protons and neutrons found in the nucleus of an atom is called the </a:t>
            </a:r>
            <a:r>
              <a:rPr lang="en-US" altLang="zh-CN" sz="3600" b="1" dirty="0">
                <a:latin typeface="Angsana New" panose="02020603050405020304" pitchFamily="18" charset="-34"/>
                <a:cs typeface="Angsana New" panose="02020603050405020304" pitchFamily="18" charset="-34"/>
              </a:rPr>
              <a:t>mass number </a:t>
            </a:r>
            <a:r>
              <a:rPr lang="en-US" altLang="zh-CN" sz="3600" dirty="0">
                <a:latin typeface="Angsana New" panose="02020603050405020304" pitchFamily="18" charset="-34"/>
                <a:cs typeface="Angsana New" panose="02020603050405020304" pitchFamily="18" charset="-34"/>
              </a:rPr>
              <a:t>or </a:t>
            </a:r>
            <a:r>
              <a:rPr lang="en-US" altLang="zh-CN" sz="3600" b="1" dirty="0">
                <a:latin typeface="Angsana New" panose="02020603050405020304" pitchFamily="18" charset="-34"/>
                <a:cs typeface="Angsana New" panose="02020603050405020304" pitchFamily="18" charset="-34"/>
              </a:rPr>
              <a:t>nucleon number (A) </a:t>
            </a:r>
            <a:r>
              <a:rPr lang="en-US" altLang="zh-CN" sz="3600" dirty="0">
                <a:latin typeface="Angsana New" panose="02020603050405020304" pitchFamily="18" charset="-34"/>
                <a:cs typeface="Angsana New" panose="02020603050405020304" pitchFamily="18" charset="-34"/>
              </a:rPr>
              <a:t>.</a:t>
            </a:r>
            <a:r>
              <a:rPr lang="en-US" altLang="zh-CN" sz="3600" dirty="0"/>
              <a:t> </a:t>
            </a:r>
            <a:endParaRPr lang="zh-CN" altLang="zh-CN" sz="3600" dirty="0"/>
          </a:p>
          <a:p>
            <a:pPr marL="0" indent="0">
              <a:buNone/>
            </a:pPr>
            <a:endParaRPr lang="zh-CN" altLang="en-US" dirty="0"/>
          </a:p>
        </p:txBody>
      </p:sp>
      <p:sp>
        <p:nvSpPr>
          <p:cNvPr id="4" name="Rectangle 3">
            <a:extLst>
              <a:ext uri="{FF2B5EF4-FFF2-40B4-BE49-F238E27FC236}">
                <a16:creationId xmlns:a16="http://schemas.microsoft.com/office/drawing/2014/main" id="{71A5035F-0FF1-4124-942D-2B10E0C0C16C}"/>
              </a:ext>
            </a:extLst>
          </p:cNvPr>
          <p:cNvSpPr/>
          <p:nvPr/>
        </p:nvSpPr>
        <p:spPr>
          <a:xfrm>
            <a:off x="4449794" y="3101194"/>
            <a:ext cx="6322565" cy="830997"/>
          </a:xfrm>
          <a:prstGeom prst="rect">
            <a:avLst/>
          </a:prstGeom>
          <a:ln>
            <a:solidFill>
              <a:srgbClr val="FF0000"/>
            </a:solidFill>
          </a:ln>
        </p:spPr>
        <p:txBody>
          <a:bodyPr wrap="none">
            <a:spAutoFit/>
          </a:bodyPr>
          <a:lstStyle/>
          <a:p>
            <a:r>
              <a:rPr lang="en-US" altLang="zh-CN" sz="2400" dirty="0">
                <a:latin typeface="Times New Roman" panose="02020603050405020304" pitchFamily="18" charset="0"/>
                <a:cs typeface="Times New Roman" panose="02020603050405020304" pitchFamily="18" charset="0"/>
              </a:rPr>
              <a:t>Atomic number (Z) = Number of </a:t>
            </a:r>
            <a:r>
              <a:rPr lang="en-US" altLang="zh-CN" sz="2400" b="1" dirty="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 = number of </a:t>
            </a:r>
            <a:r>
              <a:rPr lang="en-US" altLang="zh-CN" sz="2400" b="1" dirty="0">
                <a:latin typeface="Times New Roman" panose="02020603050405020304" pitchFamily="18" charset="0"/>
                <a:cs typeface="Times New Roman" panose="02020603050405020304" pitchFamily="18" charset="0"/>
              </a:rPr>
              <a:t>e</a:t>
            </a:r>
          </a:p>
          <a:p>
            <a:r>
              <a:rPr lang="en-US" altLang="zh-CN" sz="2400" dirty="0">
                <a:latin typeface="Times New Roman" panose="02020603050405020304" pitchFamily="18" charset="0"/>
                <a:cs typeface="Times New Roman" panose="02020603050405020304" pitchFamily="18" charset="0"/>
              </a:rPr>
              <a:t>Mass </a:t>
            </a:r>
            <a:r>
              <a:rPr lang="zh-CN" altLang="en-US" sz="2400" dirty="0">
                <a:latin typeface="Times New Roman" panose="02020603050405020304" pitchFamily="18" charset="0"/>
                <a:cs typeface="Times New Roman" panose="02020603050405020304" pitchFamily="18" charset="0"/>
              </a:rPr>
              <a:t>number </a:t>
            </a:r>
            <a:r>
              <a:rPr lang="en-US" altLang="zh-CN" sz="2400" dirty="0">
                <a:latin typeface="Times New Roman" panose="02020603050405020304" pitchFamily="18" charset="0"/>
                <a:cs typeface="Times New Roman" panose="02020603050405020304" pitchFamily="18" charset="0"/>
              </a:rPr>
              <a:t>(A)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umber </a:t>
            </a:r>
            <a:r>
              <a:rPr lang="en-US" altLang="zh-CN" sz="2400" dirty="0">
                <a:latin typeface="Times New Roman" panose="02020603050405020304" pitchFamily="18" charset="0"/>
                <a:cs typeface="Times New Roman" panose="02020603050405020304" pitchFamily="18" charset="0"/>
              </a:rPr>
              <a:t>of </a:t>
            </a:r>
            <a:r>
              <a:rPr lang="en-US" altLang="zh-CN" sz="2400" b="1" dirty="0">
                <a:latin typeface="Times New Roman" panose="02020603050405020304" pitchFamily="18" charset="0"/>
                <a:cs typeface="Times New Roman" panose="02020603050405020304" pitchFamily="18" charset="0"/>
              </a:rPr>
              <a:t>p </a:t>
            </a:r>
            <a:r>
              <a:rPr lang="zh-CN" altLang="en-US" sz="2400" dirty="0">
                <a:latin typeface="Times New Roman" panose="02020603050405020304" pitchFamily="18" charset="0"/>
                <a:cs typeface="Times New Roman" panose="02020603050405020304" pitchFamily="18" charset="0"/>
              </a:rPr>
              <a:t>+ number of </a:t>
            </a:r>
            <a:r>
              <a:rPr lang="en-US" altLang="zh-CN" sz="2400" b="1" dirty="0">
                <a:latin typeface="Times New Roman" panose="02020603050405020304" pitchFamily="18" charset="0"/>
                <a:cs typeface="Times New Roman" panose="02020603050405020304" pitchFamily="18" charset="0"/>
              </a:rPr>
              <a:t>n</a:t>
            </a:r>
            <a:endParaRPr lang="zh-CN" altLang="en-US"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BCF3632-5FE9-4B53-9513-56B6544C89A9}"/>
              </a:ext>
            </a:extLst>
          </p:cNvPr>
          <p:cNvPicPr>
            <a:picLocks noChangeAspect="1"/>
          </p:cNvPicPr>
          <p:nvPr/>
        </p:nvPicPr>
        <p:blipFill>
          <a:blip r:embed="rId2"/>
          <a:stretch>
            <a:fillRect/>
          </a:stretch>
        </p:blipFill>
        <p:spPr>
          <a:xfrm>
            <a:off x="1598372" y="4162226"/>
            <a:ext cx="3744344" cy="1428565"/>
          </a:xfrm>
          <a:prstGeom prst="rect">
            <a:avLst/>
          </a:prstGeom>
        </p:spPr>
      </p:pic>
      <p:pic>
        <p:nvPicPr>
          <p:cNvPr id="6" name="Picture 5">
            <a:extLst>
              <a:ext uri="{FF2B5EF4-FFF2-40B4-BE49-F238E27FC236}">
                <a16:creationId xmlns:a16="http://schemas.microsoft.com/office/drawing/2014/main" id="{60FA874E-BD39-4772-BA85-9D67F2ADB077}"/>
              </a:ext>
            </a:extLst>
          </p:cNvPr>
          <p:cNvPicPr>
            <a:picLocks noChangeAspect="1"/>
          </p:cNvPicPr>
          <p:nvPr/>
        </p:nvPicPr>
        <p:blipFill>
          <a:blip r:embed="rId3"/>
          <a:stretch>
            <a:fillRect/>
          </a:stretch>
        </p:blipFill>
        <p:spPr>
          <a:xfrm>
            <a:off x="5342716" y="4679172"/>
            <a:ext cx="3488767" cy="329129"/>
          </a:xfrm>
          <a:prstGeom prst="rect">
            <a:avLst/>
          </a:prstGeom>
        </p:spPr>
      </p:pic>
      <p:pic>
        <p:nvPicPr>
          <p:cNvPr id="8" name="Picture 7">
            <a:extLst>
              <a:ext uri="{FF2B5EF4-FFF2-40B4-BE49-F238E27FC236}">
                <a16:creationId xmlns:a16="http://schemas.microsoft.com/office/drawing/2014/main" id="{36AF188D-7CDD-4C25-AABB-ABD139D90217}"/>
              </a:ext>
            </a:extLst>
          </p:cNvPr>
          <p:cNvPicPr>
            <a:picLocks noChangeAspect="1"/>
          </p:cNvPicPr>
          <p:nvPr/>
        </p:nvPicPr>
        <p:blipFill>
          <a:blip r:embed="rId4"/>
          <a:stretch>
            <a:fillRect/>
          </a:stretch>
        </p:blipFill>
        <p:spPr>
          <a:xfrm>
            <a:off x="9617448" y="4614572"/>
            <a:ext cx="1804987" cy="18186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58265F-E060-4A58-821B-4983A953C4DC}"/>
                  </a:ext>
                </a:extLst>
              </p:cNvPr>
              <p:cNvSpPr txBox="1"/>
              <p:nvPr/>
            </p:nvSpPr>
            <p:spPr>
              <a:xfrm>
                <a:off x="9044765" y="4843737"/>
                <a:ext cx="621389" cy="329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US" altLang="zh-CN" sz="2000" b="1" i="1" smtClean="0">
                              <a:latin typeface="Cambria Math" panose="02040503050406030204" pitchFamily="18" charset="0"/>
                            </a:rPr>
                          </m:ctrlPr>
                        </m:sPrePr>
                        <m:sub>
                          <m:r>
                            <a:rPr lang="en-US" altLang="zh-CN" sz="2000" b="0" i="0" smtClean="0">
                              <a:latin typeface="Cambria Math" panose="02040503050406030204" pitchFamily="18" charset="0"/>
                            </a:rPr>
                            <m:t>11</m:t>
                          </m:r>
                        </m:sub>
                        <m:sup>
                          <m:r>
                            <a:rPr lang="en-US" altLang="zh-CN" sz="2000" b="1" i="0" smtClean="0">
                              <a:latin typeface="Cambria Math" panose="02040503050406030204" pitchFamily="18" charset="0"/>
                            </a:rPr>
                            <m:t>𝟐𝟑</m:t>
                          </m:r>
                        </m:sup>
                        <m:e>
                          <m:r>
                            <a:rPr lang="en-US" altLang="zh-CN" sz="2000" b="1" i="0" smtClean="0">
                              <a:latin typeface="Cambria Math" panose="02040503050406030204" pitchFamily="18" charset="0"/>
                            </a:rPr>
                            <m:t>𝐍𝐚</m:t>
                          </m:r>
                        </m:e>
                      </m:sPre>
                    </m:oMath>
                  </m:oMathPara>
                </a14:m>
                <a:endParaRPr lang="zh-CN" altLang="en-US" b="1" dirty="0"/>
              </a:p>
            </p:txBody>
          </p:sp>
        </mc:Choice>
        <mc:Fallback xmlns="">
          <p:sp>
            <p:nvSpPr>
              <p:cNvPr id="9" name="TextBox 8">
                <a:extLst>
                  <a:ext uri="{FF2B5EF4-FFF2-40B4-BE49-F238E27FC236}">
                    <a16:creationId xmlns:a16="http://schemas.microsoft.com/office/drawing/2014/main" id="{6858265F-E060-4A58-821B-4983A953C4DC}"/>
                  </a:ext>
                </a:extLst>
              </p:cNvPr>
              <p:cNvSpPr txBox="1">
                <a:spLocks noRot="1" noChangeAspect="1" noMove="1" noResize="1" noEditPoints="1" noAdjustHandles="1" noChangeArrowheads="1" noChangeShapeType="1" noTextEdit="1"/>
              </p:cNvSpPr>
              <p:nvPr/>
            </p:nvSpPr>
            <p:spPr>
              <a:xfrm>
                <a:off x="9044765" y="4843737"/>
                <a:ext cx="621389" cy="329129"/>
              </a:xfrm>
              <a:prstGeom prst="rect">
                <a:avLst/>
              </a:prstGeom>
              <a:blipFill>
                <a:blip r:embed="rId5"/>
                <a:stretch>
                  <a:fillRect l="-2941" t="-3704" r="-7843" b="-129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316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227C-1019-4970-923E-7688DBD77F64}"/>
              </a:ext>
            </a:extLst>
          </p:cNvPr>
          <p:cNvSpPr>
            <a:spLocks noGrp="1"/>
          </p:cNvSpPr>
          <p:nvPr>
            <p:ph type="title"/>
          </p:nvPr>
        </p:nvSpPr>
        <p:spPr>
          <a:xfrm>
            <a:off x="838200" y="365125"/>
            <a:ext cx="10515600" cy="686435"/>
          </a:xfrm>
        </p:spPr>
        <p:txBody>
          <a:bodyPr>
            <a:normAutofit fontScale="90000"/>
          </a:bodyPr>
          <a:lstStyle/>
          <a:p>
            <a:r>
              <a:rPr lang="en-GB" dirty="0"/>
              <a:t>Practice Exercise</a:t>
            </a:r>
            <a:endParaRPr lang="en-00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C6138D-2DA2-4812-95DE-A620DB0BB466}"/>
                  </a:ext>
                </a:extLst>
              </p:cNvPr>
              <p:cNvSpPr>
                <a:spLocks noGrp="1"/>
              </p:cNvSpPr>
              <p:nvPr>
                <p:ph idx="1"/>
              </p:nvPr>
            </p:nvSpPr>
            <p:spPr>
              <a:xfrm>
                <a:off x="274320" y="1203960"/>
                <a:ext cx="11079480" cy="4973003"/>
              </a:xfrm>
            </p:spPr>
            <p:txBody>
              <a:bodyPr/>
              <a:lstStyle/>
              <a:p>
                <a:r>
                  <a:rPr lang="en-US" dirty="0"/>
                  <a:t>Give the number of protons, neutrons, and electrons in each of the following species:</a:t>
                </a:r>
              </a:p>
              <a:p>
                <a:pPr marL="0" indent="0">
                  <a:buNone/>
                </a:pPr>
                <a:r>
                  <a:rPr lang="en-US" dirty="0"/>
                  <a:t> (a) </a:t>
                </a:r>
                <a14:m>
                  <m:oMath xmlns:m="http://schemas.openxmlformats.org/officeDocument/2006/math">
                    <m:sPre>
                      <m:sPrePr>
                        <m:ctrlPr>
                          <a:rPr lang="en-US" altLang="zh-CN" b="1" i="1">
                            <a:latin typeface="Cambria Math" panose="02040503050406030204" pitchFamily="18" charset="0"/>
                          </a:rPr>
                        </m:ctrlPr>
                      </m:sPrePr>
                      <m:sub>
                        <m:r>
                          <a:rPr lang="en-US" altLang="zh-CN">
                            <a:latin typeface="Cambria Math" panose="02040503050406030204" pitchFamily="18" charset="0"/>
                          </a:rPr>
                          <m:t>1</m:t>
                        </m:r>
                        <m:r>
                          <a:rPr lang="en-US" altLang="zh-CN" i="1">
                            <a:latin typeface="Cambria Math" panose="02040503050406030204" pitchFamily="18" charset="0"/>
                          </a:rPr>
                          <m:t>7</m:t>
                        </m:r>
                      </m:sub>
                      <m:sup>
                        <m:r>
                          <a:rPr lang="en-US" altLang="zh-CN">
                            <a:latin typeface="Cambria Math" panose="02040503050406030204" pitchFamily="18" charset="0"/>
                          </a:rPr>
                          <m:t>35</m:t>
                        </m:r>
                      </m:sup>
                      <m:e>
                        <m:r>
                          <a:rPr lang="en-US" altLang="zh-CN" b="1">
                            <a:latin typeface="Cambria Math" panose="02040503050406030204" pitchFamily="18" charset="0"/>
                          </a:rPr>
                          <m:t>𝐂𝐥</m:t>
                        </m:r>
                      </m:e>
                    </m:sPre>
                  </m:oMath>
                </a14:m>
                <a:r>
                  <a:rPr lang="en-US" dirty="0"/>
                  <a:t>, (b) </a:t>
                </a:r>
                <a14:m>
                  <m:oMath xmlns:m="http://schemas.openxmlformats.org/officeDocument/2006/math">
                    <m:sPre>
                      <m:sPrePr>
                        <m:ctrlPr>
                          <a:rPr lang="en-US" altLang="zh-CN" b="1" i="1">
                            <a:latin typeface="Cambria Math" panose="02040503050406030204" pitchFamily="18" charset="0"/>
                          </a:rPr>
                        </m:ctrlPr>
                      </m:sPrePr>
                      <m:sub>
                        <m:r>
                          <a:rPr lang="en-GB" altLang="zh-CN" b="0" i="1" smtClean="0">
                            <a:latin typeface="Cambria Math" panose="02040503050406030204" pitchFamily="18" charset="0"/>
                          </a:rPr>
                          <m:t>80</m:t>
                        </m:r>
                      </m:sub>
                      <m:sup>
                        <m:r>
                          <a:rPr lang="en-GB" altLang="zh-CN" b="0" i="0" smtClean="0">
                            <a:latin typeface="Cambria Math" panose="02040503050406030204" pitchFamily="18" charset="0"/>
                          </a:rPr>
                          <m:t>199</m:t>
                        </m:r>
                      </m:sup>
                      <m:e>
                        <m:r>
                          <a:rPr lang="en-GB" altLang="zh-CN" b="1" i="0" smtClean="0">
                            <a:latin typeface="Cambria Math" panose="02040503050406030204" pitchFamily="18" charset="0"/>
                          </a:rPr>
                          <m:t>𝐇𝐠</m:t>
                        </m:r>
                      </m:e>
                    </m:sPre>
                  </m:oMath>
                </a14:m>
                <a:r>
                  <a:rPr lang="en-US" dirty="0"/>
                  <a:t>, (c) </a:t>
                </a:r>
                <a14:m>
                  <m:oMath xmlns:m="http://schemas.openxmlformats.org/officeDocument/2006/math">
                    <m:sPre>
                      <m:sPrePr>
                        <m:ctrlPr>
                          <a:rPr lang="en-US" altLang="zh-CN" b="1" i="1">
                            <a:latin typeface="Cambria Math" panose="02040503050406030204" pitchFamily="18" charset="0"/>
                          </a:rPr>
                        </m:ctrlPr>
                      </m:sPrePr>
                      <m:sub>
                        <m:r>
                          <a:rPr lang="en-GB" altLang="zh-CN" b="0" i="0" smtClean="0">
                            <a:latin typeface="Cambria Math" panose="02040503050406030204" pitchFamily="18" charset="0"/>
                          </a:rPr>
                          <m:t>29</m:t>
                        </m:r>
                      </m:sub>
                      <m:sup>
                        <m:r>
                          <a:rPr lang="en-GB" altLang="zh-CN" b="0" i="0" smtClean="0">
                            <a:latin typeface="Cambria Math" panose="02040503050406030204" pitchFamily="18" charset="0"/>
                          </a:rPr>
                          <m:t>63</m:t>
                        </m:r>
                      </m:sup>
                      <m:e>
                        <m:r>
                          <a:rPr lang="en-US" altLang="zh-CN" b="1">
                            <a:latin typeface="Cambria Math" panose="02040503050406030204" pitchFamily="18" charset="0"/>
                          </a:rPr>
                          <m:t>𝐂</m:t>
                        </m:r>
                        <m:r>
                          <a:rPr lang="en-GB" altLang="zh-CN" b="1" i="0" smtClean="0">
                            <a:latin typeface="Cambria Math" panose="02040503050406030204" pitchFamily="18" charset="0"/>
                          </a:rPr>
                          <m:t>𝐮</m:t>
                        </m:r>
                      </m:e>
                    </m:sPre>
                  </m:oMath>
                </a14:m>
                <a:r>
                  <a:rPr lang="en-US" dirty="0"/>
                  <a:t>.</a:t>
                </a:r>
                <a:endParaRPr lang="en-001" dirty="0"/>
              </a:p>
            </p:txBody>
          </p:sp>
        </mc:Choice>
        <mc:Fallback xmlns="">
          <p:sp>
            <p:nvSpPr>
              <p:cNvPr id="3" name="Content Placeholder 2">
                <a:extLst>
                  <a:ext uri="{FF2B5EF4-FFF2-40B4-BE49-F238E27FC236}">
                    <a16:creationId xmlns:a16="http://schemas.microsoft.com/office/drawing/2014/main" id="{F7C6138D-2DA2-4812-95DE-A620DB0BB466}"/>
                  </a:ext>
                </a:extLst>
              </p:cNvPr>
              <p:cNvSpPr>
                <a:spLocks noGrp="1" noRot="1" noChangeAspect="1" noMove="1" noResize="1" noEditPoints="1" noAdjustHandles="1" noChangeArrowheads="1" noChangeShapeType="1" noTextEdit="1"/>
              </p:cNvSpPr>
              <p:nvPr>
                <p:ph idx="1"/>
              </p:nvPr>
            </p:nvSpPr>
            <p:spPr>
              <a:xfrm>
                <a:off x="274320" y="1203960"/>
                <a:ext cx="11079480" cy="4973003"/>
              </a:xfrm>
              <a:blipFill>
                <a:blip r:embed="rId2"/>
                <a:stretch>
                  <a:fillRect l="-990" t="-2331"/>
                </a:stretch>
              </a:blipFill>
            </p:spPr>
            <p:txBody>
              <a:bodyPr/>
              <a:lstStyle/>
              <a:p>
                <a:r>
                  <a:rPr lang="en-001">
                    <a:noFill/>
                  </a:rPr>
                  <a:t> </a:t>
                </a:r>
              </a:p>
            </p:txBody>
          </p:sp>
        </mc:Fallback>
      </mc:AlternateContent>
    </p:spTree>
    <p:extLst>
      <p:ext uri="{BB962C8B-B14F-4D97-AF65-F5344CB8AC3E}">
        <p14:creationId xmlns:p14="http://schemas.microsoft.com/office/powerpoint/2010/main" val="69862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FF56F-C501-4E85-BFDF-08B63FAE6A12}"/>
              </a:ext>
            </a:extLst>
          </p:cNvPr>
          <p:cNvSpPr>
            <a:spLocks noGrp="1"/>
          </p:cNvSpPr>
          <p:nvPr>
            <p:ph type="title"/>
          </p:nvPr>
        </p:nvSpPr>
        <p:spPr>
          <a:xfrm>
            <a:off x="838200" y="365126"/>
            <a:ext cx="10515600" cy="631456"/>
          </a:xfrm>
        </p:spPr>
        <p:txBody>
          <a:bodyPr>
            <a:normAutofit fontScale="90000"/>
          </a:bodyPr>
          <a:lstStyle/>
          <a:p>
            <a:endParaRPr lang="zh-CN" altLang="en-US" dirty="0"/>
          </a:p>
        </p:txBody>
      </p:sp>
      <p:sp>
        <p:nvSpPr>
          <p:cNvPr id="3" name="Content Placeholder 2">
            <a:extLst>
              <a:ext uri="{FF2B5EF4-FFF2-40B4-BE49-F238E27FC236}">
                <a16:creationId xmlns:a16="http://schemas.microsoft.com/office/drawing/2014/main" id="{3736114C-38A7-406F-876B-F830592B75F1}"/>
              </a:ext>
            </a:extLst>
          </p:cNvPr>
          <p:cNvSpPr>
            <a:spLocks noGrp="1"/>
          </p:cNvSpPr>
          <p:nvPr>
            <p:ph idx="1"/>
          </p:nvPr>
        </p:nvSpPr>
        <p:spPr>
          <a:xfrm>
            <a:off x="838200" y="1140903"/>
            <a:ext cx="10515600" cy="5036060"/>
          </a:xfrm>
        </p:spPr>
        <p:txBody>
          <a:bodyPr/>
          <a:lstStyle/>
          <a:p>
            <a:r>
              <a:rPr lang="en-US" altLang="zh-CN" b="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 and </a:t>
            </a:r>
            <a:r>
              <a:rPr lang="en-US" altLang="zh-CN" b="1" dirty="0">
                <a:latin typeface="Times New Roman" panose="02020603050405020304" pitchFamily="18" charset="0"/>
                <a:cs typeface="Times New Roman" panose="02020603050405020304" pitchFamily="18" charset="0"/>
              </a:rPr>
              <a:t>n </a:t>
            </a:r>
            <a:r>
              <a:rPr lang="en-US" altLang="zh-CN" dirty="0">
                <a:latin typeface="Times New Roman" panose="02020603050405020304" pitchFamily="18" charset="0"/>
                <a:cs typeface="Times New Roman" panose="02020603050405020304" pitchFamily="18" charset="0"/>
              </a:rPr>
              <a:t>have similar masses, each 2000 times more massive than </a:t>
            </a:r>
            <a:r>
              <a:rPr lang="en-US" altLang="zh-CN" b="1" dirty="0">
                <a:latin typeface="Times New Roman" panose="02020603050405020304" pitchFamily="18" charset="0"/>
                <a:cs typeface="Times New Roman" panose="02020603050405020304" pitchFamily="18" charset="0"/>
              </a:rPr>
              <a:t>e.</a:t>
            </a:r>
          </a:p>
          <a:p>
            <a:r>
              <a:rPr lang="en-US" altLang="zh-CN" dirty="0">
                <a:latin typeface="Times New Roman" panose="02020603050405020304" pitchFamily="18" charset="0"/>
                <a:cs typeface="Times New Roman" panose="02020603050405020304" pitchFamily="18" charset="0"/>
              </a:rPr>
              <a:t>So, mass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any</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atom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concentrated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its</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nucleus.</a:t>
            </a:r>
          </a:p>
          <a:p>
            <a:r>
              <a:rPr lang="en-US" altLang="zh-CN" dirty="0">
                <a:latin typeface="Times New Roman" panose="02020603050405020304" pitchFamily="18" charset="0"/>
                <a:cs typeface="Times New Roman" panose="02020603050405020304" pitchFamily="18" charset="0"/>
              </a:rPr>
              <a:t>Masses of all </a:t>
            </a:r>
            <a:r>
              <a:rPr lang="en-US" altLang="zh-CN" b="1" dirty="0">
                <a:latin typeface="Times New Roman" panose="02020603050405020304" pitchFamily="18" charset="0"/>
                <a:cs typeface="Times New Roman" panose="02020603050405020304" pitchFamily="18" charset="0"/>
              </a:rPr>
              <a:t>p/n/e </a:t>
            </a:r>
            <a:r>
              <a:rPr lang="en-US" altLang="zh-CN" dirty="0">
                <a:latin typeface="Times New Roman" panose="02020603050405020304" pitchFamily="18" charset="0"/>
                <a:cs typeface="Times New Roman" panose="02020603050405020304" pitchFamily="18" charset="0"/>
              </a:rPr>
              <a:t>are measured in atomic mass units (</a:t>
            </a:r>
            <a:r>
              <a:rPr lang="en-US" altLang="zh-CN" dirty="0" err="1">
                <a:latin typeface="Times New Roman" panose="02020603050405020304" pitchFamily="18" charset="0"/>
                <a:cs typeface="Times New Roman" panose="02020603050405020304" pitchFamily="18" charset="0"/>
              </a:rPr>
              <a:t>amu</a:t>
            </a:r>
            <a:r>
              <a:rPr lang="en-US" altLang="zh-CN" dirty="0">
                <a:latin typeface="Times New Roman" panose="02020603050405020304" pitchFamily="18" charset="0"/>
                <a:cs typeface="Times New Roman" panose="02020603050405020304" pitchFamily="18" charset="0"/>
              </a:rPr>
              <a:t>). </a:t>
            </a:r>
            <a:endParaRPr lang="en-US" altLang="zh-CN" b="1" dirty="0"/>
          </a:p>
          <a:p>
            <a:endParaRPr lang="zh-CN" altLang="en-US" b="1" dirty="0"/>
          </a:p>
        </p:txBody>
      </p:sp>
      <p:pic>
        <p:nvPicPr>
          <p:cNvPr id="4" name="Picture 3">
            <a:extLst>
              <a:ext uri="{FF2B5EF4-FFF2-40B4-BE49-F238E27FC236}">
                <a16:creationId xmlns:a16="http://schemas.microsoft.com/office/drawing/2014/main" id="{45A8C683-3A5B-460D-A706-F070C65FB85F}"/>
              </a:ext>
            </a:extLst>
          </p:cNvPr>
          <p:cNvPicPr>
            <a:picLocks noChangeAspect="1"/>
          </p:cNvPicPr>
          <p:nvPr/>
        </p:nvPicPr>
        <p:blipFill>
          <a:blip r:embed="rId2"/>
          <a:stretch>
            <a:fillRect/>
          </a:stretch>
        </p:blipFill>
        <p:spPr>
          <a:xfrm>
            <a:off x="5844331" y="2749181"/>
            <a:ext cx="3918824" cy="643389"/>
          </a:xfrm>
          <a:prstGeom prst="rect">
            <a:avLst/>
          </a:prstGeom>
        </p:spPr>
      </p:pic>
      <p:graphicFrame>
        <p:nvGraphicFramePr>
          <p:cNvPr id="6" name="Table 5">
            <a:extLst>
              <a:ext uri="{FF2B5EF4-FFF2-40B4-BE49-F238E27FC236}">
                <a16:creationId xmlns:a16="http://schemas.microsoft.com/office/drawing/2014/main" id="{80805FD2-3BFA-4CB0-9C14-A6201B511F99}"/>
              </a:ext>
            </a:extLst>
          </p:cNvPr>
          <p:cNvGraphicFramePr>
            <a:graphicFrameLocks noGrp="1"/>
          </p:cNvGraphicFramePr>
          <p:nvPr>
            <p:extLst>
              <p:ext uri="{D42A27DB-BD31-4B8C-83A1-F6EECF244321}">
                <p14:modId xmlns:p14="http://schemas.microsoft.com/office/powerpoint/2010/main" val="1481243656"/>
              </p:ext>
            </p:extLst>
          </p:nvPr>
        </p:nvGraphicFramePr>
        <p:xfrm>
          <a:off x="1677797" y="3658933"/>
          <a:ext cx="5050175" cy="1752600"/>
        </p:xfrm>
        <a:graphic>
          <a:graphicData uri="http://schemas.openxmlformats.org/drawingml/2006/table">
            <a:tbl>
              <a:tblPr firstRow="1" bandRow="1">
                <a:tableStyleId>{5C22544A-7EE6-4342-B048-85BDC9FD1C3A}</a:tableStyleId>
              </a:tblPr>
              <a:tblGrid>
                <a:gridCol w="1262544">
                  <a:extLst>
                    <a:ext uri="{9D8B030D-6E8A-4147-A177-3AD203B41FA5}">
                      <a16:colId xmlns:a16="http://schemas.microsoft.com/office/drawing/2014/main" val="4255340322"/>
                    </a:ext>
                  </a:extLst>
                </a:gridCol>
                <a:gridCol w="1094764">
                  <a:extLst>
                    <a:ext uri="{9D8B030D-6E8A-4147-A177-3AD203B41FA5}">
                      <a16:colId xmlns:a16="http://schemas.microsoft.com/office/drawing/2014/main" val="2976438268"/>
                    </a:ext>
                  </a:extLst>
                </a:gridCol>
                <a:gridCol w="1430323">
                  <a:extLst>
                    <a:ext uri="{9D8B030D-6E8A-4147-A177-3AD203B41FA5}">
                      <a16:colId xmlns:a16="http://schemas.microsoft.com/office/drawing/2014/main" val="3147419818"/>
                    </a:ext>
                  </a:extLst>
                </a:gridCol>
                <a:gridCol w="1262544">
                  <a:extLst>
                    <a:ext uri="{9D8B030D-6E8A-4147-A177-3AD203B41FA5}">
                      <a16:colId xmlns:a16="http://schemas.microsoft.com/office/drawing/2014/main" val="264378709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Particle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Symbol</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Relative mass (</a:t>
                      </a:r>
                      <a:r>
                        <a:rPr lang="en-US" altLang="zh-CN" dirty="0" err="1"/>
                        <a:t>amu</a:t>
                      </a:r>
                      <a:r>
                        <a:rPr lang="en-US" altLang="zh-CN" dirty="0"/>
                        <a: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Relative charge</a:t>
                      </a:r>
                      <a:endParaRPr lang="zh-CN" altLang="en-US" dirty="0"/>
                    </a:p>
                  </a:txBody>
                  <a:tcPr/>
                </a:tc>
                <a:extLst>
                  <a:ext uri="{0D108BD9-81ED-4DB2-BD59-A6C34878D82A}">
                    <a16:rowId xmlns:a16="http://schemas.microsoft.com/office/drawing/2014/main" val="2744969375"/>
                  </a:ext>
                </a:extLst>
              </a:tr>
              <a:tr h="370840">
                <a:tc>
                  <a:txBody>
                    <a:bodyPr/>
                    <a:lstStyle/>
                    <a:p>
                      <a:r>
                        <a:rPr lang="en-US" altLang="zh-CN" dirty="0"/>
                        <a:t>Proton</a:t>
                      </a:r>
                      <a:endParaRPr lang="zh-CN" altLang="en-US" dirty="0"/>
                    </a:p>
                  </a:txBody>
                  <a:tcPr/>
                </a:tc>
                <a:tc>
                  <a:txBody>
                    <a:bodyPr/>
                    <a:lstStyle/>
                    <a:p>
                      <a:r>
                        <a:rPr lang="en-US" altLang="zh-CN" dirty="0"/>
                        <a:t>p</a:t>
                      </a:r>
                      <a:endParaRPr lang="zh-CN" altLang="en-US" dirty="0"/>
                    </a:p>
                  </a:txBody>
                  <a:tcPr/>
                </a:tc>
                <a:tc>
                  <a:txBody>
                    <a:bodyPr/>
                    <a:lstStyle/>
                    <a:p>
                      <a:r>
                        <a:rPr lang="en-US" altLang="zh-CN" dirty="0"/>
                        <a:t>1.007</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1385025832"/>
                  </a:ext>
                </a:extLst>
              </a:tr>
              <a:tr h="370840">
                <a:tc>
                  <a:txBody>
                    <a:bodyPr/>
                    <a:lstStyle/>
                    <a:p>
                      <a:r>
                        <a:rPr lang="en-US" altLang="zh-CN" dirty="0"/>
                        <a:t>neutron</a:t>
                      </a:r>
                      <a:endParaRPr lang="zh-CN" altLang="en-US" dirty="0"/>
                    </a:p>
                  </a:txBody>
                  <a:tcPr/>
                </a:tc>
                <a:tc>
                  <a:txBody>
                    <a:bodyPr/>
                    <a:lstStyle/>
                    <a:p>
                      <a:r>
                        <a:rPr lang="en-US" altLang="zh-CN" dirty="0"/>
                        <a:t>n</a:t>
                      </a:r>
                      <a:endParaRPr lang="zh-CN" altLang="en-US" dirty="0"/>
                    </a:p>
                  </a:txBody>
                  <a:tcPr/>
                </a:tc>
                <a:tc>
                  <a:txBody>
                    <a:bodyPr/>
                    <a:lstStyle/>
                    <a:p>
                      <a:r>
                        <a:rPr lang="en-US" altLang="zh-CN" dirty="0"/>
                        <a:t>1.009</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189668249"/>
                  </a:ext>
                </a:extLst>
              </a:tr>
              <a:tr h="370840">
                <a:tc>
                  <a:txBody>
                    <a:bodyPr/>
                    <a:lstStyle/>
                    <a:p>
                      <a:r>
                        <a:rPr lang="en-US" altLang="zh-CN" dirty="0"/>
                        <a:t>electron</a:t>
                      </a:r>
                      <a:endParaRPr lang="zh-CN" altLang="en-US" dirty="0"/>
                    </a:p>
                  </a:txBody>
                  <a:tcPr/>
                </a:tc>
                <a:tc>
                  <a:txBody>
                    <a:bodyPr/>
                    <a:lstStyle/>
                    <a:p>
                      <a:r>
                        <a:rPr lang="en-US" altLang="zh-CN" dirty="0"/>
                        <a:t>e</a:t>
                      </a:r>
                      <a:endParaRPr lang="zh-CN" altLang="en-US" dirty="0"/>
                    </a:p>
                  </a:txBody>
                  <a:tcPr/>
                </a:tc>
                <a:tc>
                  <a:txBody>
                    <a:bodyPr/>
                    <a:lstStyle/>
                    <a:p>
                      <a:r>
                        <a:rPr lang="en-US" altLang="zh-CN" dirty="0"/>
                        <a:t>0.00055</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3584504332"/>
                  </a:ext>
                </a:extLst>
              </a:tr>
            </a:tbl>
          </a:graphicData>
        </a:graphic>
      </p:graphicFrame>
    </p:spTree>
    <p:extLst>
      <p:ext uri="{BB962C8B-B14F-4D97-AF65-F5344CB8AC3E}">
        <p14:creationId xmlns:p14="http://schemas.microsoft.com/office/powerpoint/2010/main" val="2954530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8378-C236-4594-AA7E-104178F73DD8}"/>
              </a:ext>
            </a:extLst>
          </p:cNvPr>
          <p:cNvSpPr>
            <a:spLocks noGrp="1"/>
          </p:cNvSpPr>
          <p:nvPr>
            <p:ph type="title"/>
          </p:nvPr>
        </p:nvSpPr>
        <p:spPr>
          <a:xfrm>
            <a:off x="628475" y="235740"/>
            <a:ext cx="10515600" cy="456996"/>
          </a:xfrm>
        </p:spPr>
        <p:txBody>
          <a:bodyPr>
            <a:noAutofit/>
          </a:bodyPr>
          <a:lstStyle/>
          <a:p>
            <a:r>
              <a:rPr lang="en-US" altLang="zh-CN" sz="4000" b="1" dirty="0">
                <a:latin typeface="Angsana New" panose="02020603050405020304" pitchFamily="18" charset="-34"/>
                <a:cs typeface="Angsana New" panose="02020603050405020304" pitchFamily="18" charset="-34"/>
              </a:rPr>
              <a:t>Isotopes</a:t>
            </a:r>
            <a:endParaRPr lang="zh-CN" altLang="en-US" sz="4000" b="1" dirty="0">
              <a:latin typeface="Angsana New" panose="02020603050405020304" pitchFamily="18" charset="-34"/>
              <a:cs typeface="Angsana New" panose="02020603050405020304" pitchFamily="18" charset="-34"/>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77C20D-9FBD-4AD5-A33B-9CD158673A68}"/>
                  </a:ext>
                </a:extLst>
              </p:cNvPr>
              <p:cNvSpPr>
                <a:spLocks noGrp="1"/>
              </p:cNvSpPr>
              <p:nvPr>
                <p:ph idx="1"/>
              </p:nvPr>
            </p:nvSpPr>
            <p:spPr>
              <a:xfrm>
                <a:off x="134223" y="795316"/>
                <a:ext cx="6988030" cy="4710528"/>
              </a:xfrm>
            </p:spPr>
            <p:txBody>
              <a:bodyPr>
                <a:normAutofit/>
              </a:bodyPr>
              <a:lstStyle/>
              <a:p>
                <a:r>
                  <a:rPr lang="en-US" altLang="zh-CN" sz="2000" i="1" dirty="0">
                    <a:latin typeface="Times New Roman" panose="02020603050405020304" pitchFamily="18" charset="0"/>
                    <a:cs typeface="Times New Roman" panose="02020603050405020304" pitchFamily="18" charset="0"/>
                  </a:rPr>
                  <a:t>Atoms that have the same atomic number but different mass numbers are called </a:t>
                </a:r>
                <a:r>
                  <a:rPr lang="en-US" altLang="zh-CN" sz="2000" b="1" i="1" dirty="0">
                    <a:latin typeface="Times New Roman" panose="02020603050405020304" pitchFamily="18" charset="0"/>
                    <a:cs typeface="Times New Roman" panose="02020603050405020304" pitchFamily="18" charset="0"/>
                  </a:rPr>
                  <a:t>isotopes</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Isotopes of the same element have different physical properties (melting points, boiling points) and the nuclei of some isotopes are unstable and radioactive.</a:t>
                </a:r>
              </a:p>
              <a:p>
                <a:r>
                  <a:rPr lang="en-GB" altLang="zh-CN" sz="2000" dirty="0">
                    <a:latin typeface="Times New Roman" panose="02020603050405020304" pitchFamily="18" charset="0"/>
                    <a:cs typeface="Times New Roman" panose="02020603050405020304" pitchFamily="18" charset="0"/>
                  </a:rPr>
                  <a:t>For water (H</a:t>
                </a:r>
                <a:r>
                  <a:rPr lang="en-GB" altLang="zh-CN" sz="2000" baseline="-25000" dirty="0">
                    <a:latin typeface="Times New Roman" panose="02020603050405020304" pitchFamily="18" charset="0"/>
                    <a:cs typeface="Times New Roman" panose="02020603050405020304" pitchFamily="18" charset="0"/>
                  </a:rPr>
                  <a:t>2</a:t>
                </a:r>
                <a:r>
                  <a:rPr lang="en-GB" altLang="zh-CN" sz="2000" dirty="0">
                    <a:latin typeface="Times New Roman" panose="02020603050405020304" pitchFamily="18" charset="0"/>
                    <a:cs typeface="Times New Roman" panose="02020603050405020304" pitchFamily="18" charset="0"/>
                  </a:rPr>
                  <a:t>O),</a:t>
                </a:r>
                <a14:m>
                  <m:oMath xmlns:m="http://schemas.openxmlformats.org/officeDocument/2006/math">
                    <m:r>
                      <a:rPr lang="en-GB" altLang="zh-CN" sz="1200" b="1" i="1" smtClean="0">
                        <a:latin typeface="Cambria Math" panose="02040503050406030204" pitchFamily="18" charset="0"/>
                        <a:cs typeface="Angsana New" panose="02020603050405020304" pitchFamily="18" charset="-34"/>
                      </a:rPr>
                      <m:t> </m:t>
                    </m:r>
                  </m:oMath>
                </a14:m>
                <a:r>
                  <a:rPr lang="en-GB" altLang="zh-CN" sz="2000" dirty="0">
                    <a:latin typeface="Times New Roman" panose="02020603050405020304" pitchFamily="18" charset="0"/>
                    <a:cs typeface="Times New Roman" panose="02020603050405020304" pitchFamily="18" charset="0"/>
                  </a:rPr>
                  <a:t>H and O have three isotopes</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There are two kinds of isotopes, </a:t>
                </a:r>
                <a:r>
                  <a:rPr lang="en-US" altLang="zh-CN" sz="2000" b="1">
                    <a:latin typeface="Times New Roman" panose="02020603050405020304" pitchFamily="18" charset="0"/>
                    <a:cs typeface="Times New Roman" panose="02020603050405020304" pitchFamily="18" charset="0"/>
                  </a:rPr>
                  <a:t>stable</a:t>
                </a:r>
                <a:r>
                  <a:rPr lang="en-US" altLang="zh-CN" sz="2000">
                    <a:latin typeface="Times New Roman" panose="02020603050405020304" pitchFamily="18" charset="0"/>
                    <a:cs typeface="Times New Roman" panose="02020603050405020304" pitchFamily="18" charset="0"/>
                  </a:rPr>
                  <a:t> &amp; </a:t>
                </a:r>
                <a:r>
                  <a:rPr lang="en-US" altLang="zh-CN" sz="2000" b="1" dirty="0">
                    <a:latin typeface="Times New Roman" panose="02020603050405020304" pitchFamily="18" charset="0"/>
                    <a:cs typeface="Times New Roman" panose="02020603050405020304" pitchFamily="18" charset="0"/>
                  </a:rPr>
                  <a:t>unstable </a:t>
                </a:r>
                <a:r>
                  <a:rPr lang="en-US" altLang="zh-CN" sz="1800" dirty="0">
                    <a:latin typeface="Times New Roman" panose="02020603050405020304" pitchFamily="18" charset="0"/>
                    <a:cs typeface="Times New Roman" panose="02020603050405020304" pitchFamily="18" charset="0"/>
                  </a:rPr>
                  <a:t>(due to extra neutron).</a:t>
                </a:r>
              </a:p>
              <a:p>
                <a:r>
                  <a:rPr lang="en-US" altLang="zh-CN" sz="2000" dirty="0">
                    <a:latin typeface="Times New Roman" panose="02020603050405020304" pitchFamily="18" charset="0"/>
                    <a:cs typeface="Times New Roman" panose="02020603050405020304" pitchFamily="18" charset="0"/>
                  </a:rPr>
                  <a:t>Stable isotopes are </a:t>
                </a:r>
                <a:r>
                  <a:rPr lang="en-US" altLang="zh-CN" sz="2000" b="1" dirty="0">
                    <a:latin typeface="Times New Roman" panose="02020603050405020304" pitchFamily="18" charset="0"/>
                    <a:cs typeface="Times New Roman" panose="02020603050405020304" pitchFamily="18" charset="0"/>
                  </a:rPr>
                  <a:t>non-radioactive forms of atoms</a:t>
                </a:r>
              </a:p>
              <a:p>
                <a:pPr marL="0" indent="0">
                  <a:buNone/>
                </a:pP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(don’t emit radiation).</a:t>
                </a:r>
              </a:p>
              <a:p>
                <a:r>
                  <a:rPr lang="en-US" altLang="zh-CN" sz="2000" dirty="0">
                    <a:latin typeface="Times New Roman" panose="02020603050405020304" pitchFamily="18" charset="0"/>
                    <a:cs typeface="Times New Roman" panose="02020603050405020304" pitchFamily="18" charset="0"/>
                  </a:rPr>
                  <a:t>Unstable isotopes most commonly </a:t>
                </a:r>
                <a:r>
                  <a:rPr lang="en-US" altLang="zh-CN" sz="2000" b="1" dirty="0">
                    <a:latin typeface="Times New Roman" panose="02020603050405020304" pitchFamily="18" charset="0"/>
                    <a:cs typeface="Times New Roman" panose="02020603050405020304" pitchFamily="18" charset="0"/>
                  </a:rPr>
                  <a:t>emit radiation </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7030A0"/>
                    </a:solidFill>
                    <a:latin typeface="Times New Roman" panose="02020603050405020304" pitchFamily="18" charset="0"/>
                    <a:cs typeface="Times New Roman" panose="02020603050405020304" pitchFamily="18" charset="0"/>
                  </a:rPr>
                  <a:t>radioactive</a:t>
                </a:r>
                <a:r>
                  <a:rPr lang="en-US" altLang="zh-CN" sz="2000" dirty="0">
                    <a:latin typeface="Times New Roman" panose="02020603050405020304" pitchFamily="18" charset="0"/>
                    <a:cs typeface="Times New Roman" panose="02020603050405020304" pitchFamily="18" charset="0"/>
                  </a:rPr>
                  <a:t>, </a:t>
                </a:r>
                <a:r>
                  <a:rPr lang="en-US" altLang="zh-CN" sz="2000" b="1" i="1" dirty="0">
                    <a:solidFill>
                      <a:srgbClr val="7030A0"/>
                    </a:solidFill>
                    <a:latin typeface="Times New Roman" panose="02020603050405020304" pitchFamily="18" charset="0"/>
                    <a:cs typeface="Times New Roman" panose="02020603050405020304" pitchFamily="18" charset="0"/>
                  </a:rPr>
                  <a:t>radioisotopes</a:t>
                </a:r>
                <a:r>
                  <a:rPr lang="en-US" altLang="zh-CN" sz="2000" dirty="0">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F777C20D-9FBD-4AD5-A33B-9CD158673A68}"/>
                  </a:ext>
                </a:extLst>
              </p:cNvPr>
              <p:cNvSpPr>
                <a:spLocks noGrp="1" noRot="1" noChangeAspect="1" noMove="1" noResize="1" noEditPoints="1" noAdjustHandles="1" noChangeArrowheads="1" noChangeShapeType="1" noTextEdit="1"/>
              </p:cNvSpPr>
              <p:nvPr>
                <p:ph idx="1"/>
              </p:nvPr>
            </p:nvSpPr>
            <p:spPr>
              <a:xfrm>
                <a:off x="134223" y="795316"/>
                <a:ext cx="6988030" cy="4710528"/>
              </a:xfrm>
              <a:blipFill>
                <a:blip r:embed="rId2"/>
                <a:stretch>
                  <a:fillRect l="-785" t="-1294" r="-436"/>
                </a:stretch>
              </a:blipFill>
            </p:spPr>
            <p:txBody>
              <a:bodyPr/>
              <a:lstStyle/>
              <a:p>
                <a:r>
                  <a:rPr lang="zh-CN" altLang="en-US">
                    <a:noFill/>
                  </a:rPr>
                  <a:t> </a:t>
                </a:r>
              </a:p>
            </p:txBody>
          </p:sp>
        </mc:Fallback>
      </mc:AlternateContent>
      <p:pic>
        <p:nvPicPr>
          <p:cNvPr id="13" name="Picture 12">
            <a:extLst>
              <a:ext uri="{FF2B5EF4-FFF2-40B4-BE49-F238E27FC236}">
                <a16:creationId xmlns:a16="http://schemas.microsoft.com/office/drawing/2014/main" id="{BBB34314-17F6-4C42-9055-023F9EEF9D7C}"/>
              </a:ext>
            </a:extLst>
          </p:cNvPr>
          <p:cNvPicPr>
            <a:picLocks noChangeAspect="1"/>
          </p:cNvPicPr>
          <p:nvPr/>
        </p:nvPicPr>
        <p:blipFill>
          <a:blip r:embed="rId3"/>
          <a:stretch>
            <a:fillRect/>
          </a:stretch>
        </p:blipFill>
        <p:spPr>
          <a:xfrm>
            <a:off x="7076202" y="2387766"/>
            <a:ext cx="4981575" cy="4208262"/>
          </a:xfrm>
          <a:prstGeom prst="rect">
            <a:avLst/>
          </a:prstGeom>
        </p:spPr>
      </p:pic>
      <p:pic>
        <p:nvPicPr>
          <p:cNvPr id="1026" name="Picture 2" descr="See the source image">
            <a:extLst>
              <a:ext uri="{FF2B5EF4-FFF2-40B4-BE49-F238E27FC236}">
                <a16:creationId xmlns:a16="http://schemas.microsoft.com/office/drawing/2014/main" id="{5FED2F4D-B591-43BB-8D63-128A182F0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808" y="352338"/>
            <a:ext cx="3296039" cy="203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5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8BD9-F170-45D5-904C-34EA6F5586CC}"/>
              </a:ext>
            </a:extLst>
          </p:cNvPr>
          <p:cNvSpPr>
            <a:spLocks noGrp="1"/>
          </p:cNvSpPr>
          <p:nvPr>
            <p:ph type="title"/>
          </p:nvPr>
        </p:nvSpPr>
        <p:spPr>
          <a:xfrm>
            <a:off x="838200" y="365126"/>
            <a:ext cx="10515600" cy="596900"/>
          </a:xfrm>
        </p:spPr>
        <p:txBody>
          <a:bodyPr>
            <a:noAutofit/>
          </a:bodyPr>
          <a:lstStyle/>
          <a:p>
            <a:r>
              <a:rPr lang="en-US" altLang="zh-CN" sz="3600" b="1" dirty="0">
                <a:latin typeface="Angsana New" panose="02020603050405020304" pitchFamily="18" charset="-34"/>
                <a:cs typeface="Angsana New" panose="02020603050405020304" pitchFamily="18" charset="-34"/>
              </a:rPr>
              <a:t>Uses of isotopes</a:t>
            </a:r>
            <a:endParaRPr lang="zh-CN" altLang="en-US" sz="3600" b="1" dirty="0">
              <a:latin typeface="Angsana New" panose="02020603050405020304" pitchFamily="18" charset="-34"/>
              <a:cs typeface="Angsana New" panose="02020603050405020304" pitchFamily="18" charset="-34"/>
            </a:endParaRPr>
          </a:p>
        </p:txBody>
      </p:sp>
      <p:sp>
        <p:nvSpPr>
          <p:cNvPr id="3" name="Content Placeholder 2">
            <a:extLst>
              <a:ext uri="{FF2B5EF4-FFF2-40B4-BE49-F238E27FC236}">
                <a16:creationId xmlns:a16="http://schemas.microsoft.com/office/drawing/2014/main" id="{0D1595DA-ACCC-443A-9E38-6A704B75918A}"/>
              </a:ext>
            </a:extLst>
          </p:cNvPr>
          <p:cNvSpPr>
            <a:spLocks noGrp="1"/>
          </p:cNvSpPr>
          <p:nvPr>
            <p:ph idx="1"/>
          </p:nvPr>
        </p:nvSpPr>
        <p:spPr>
          <a:xfrm>
            <a:off x="438150" y="1104900"/>
            <a:ext cx="7543800" cy="5072063"/>
          </a:xfrm>
        </p:spPr>
        <p:txBody>
          <a:bodyPr>
            <a:normAutofit/>
          </a:bodyPr>
          <a:lstStyle/>
          <a:p>
            <a:pPr>
              <a:lnSpc>
                <a:spcPct val="100000"/>
              </a:lnSpc>
            </a:pPr>
            <a:r>
              <a:rPr lang="en-US" altLang="zh-CN" sz="3200" dirty="0">
                <a:latin typeface="Angsana New" panose="02020603050405020304" pitchFamily="18" charset="-34"/>
                <a:cs typeface="Angsana New" panose="02020603050405020304" pitchFamily="18" charset="-34"/>
              </a:rPr>
              <a:t>Through the use of </a:t>
            </a:r>
            <a:r>
              <a:rPr lang="en-US" altLang="zh-CN" sz="3200" b="1" dirty="0">
                <a:latin typeface="Angsana New" panose="02020603050405020304" pitchFamily="18" charset="-34"/>
                <a:cs typeface="Angsana New" panose="02020603050405020304" pitchFamily="18" charset="-34"/>
              </a:rPr>
              <a:t>radiometric dating</a:t>
            </a:r>
            <a:r>
              <a:rPr lang="en-US" altLang="zh-CN" sz="3200" dirty="0">
                <a:latin typeface="Angsana New" panose="02020603050405020304" pitchFamily="18" charset="-34"/>
                <a:cs typeface="Angsana New" panose="02020603050405020304" pitchFamily="18" charset="-34"/>
              </a:rPr>
              <a:t>, scientists can study the </a:t>
            </a:r>
            <a:r>
              <a:rPr lang="en-US" altLang="zh-CN" sz="3200" b="1" dirty="0">
                <a:latin typeface="Angsana New" panose="02020603050405020304" pitchFamily="18" charset="-34"/>
                <a:cs typeface="Angsana New" panose="02020603050405020304" pitchFamily="18" charset="-34"/>
              </a:rPr>
              <a:t>age of fossils </a:t>
            </a:r>
            <a:r>
              <a:rPr lang="en-US" altLang="zh-CN" sz="3200" dirty="0">
                <a:latin typeface="Angsana New" panose="02020603050405020304" pitchFamily="18" charset="-34"/>
                <a:cs typeface="Angsana New" panose="02020603050405020304" pitchFamily="18" charset="-34"/>
              </a:rPr>
              <a:t>or other remains of </a:t>
            </a:r>
            <a:r>
              <a:rPr lang="en-US" altLang="zh-CN" sz="3200" b="1" dirty="0">
                <a:latin typeface="Angsana New" panose="02020603050405020304" pitchFamily="18" charset="-34"/>
                <a:cs typeface="Angsana New" panose="02020603050405020304" pitchFamily="18" charset="-34"/>
              </a:rPr>
              <a:t>extinct organisms</a:t>
            </a:r>
            <a:r>
              <a:rPr lang="en-US" altLang="zh-CN" sz="3200" dirty="0">
                <a:latin typeface="Angsana New" panose="02020603050405020304" pitchFamily="18" charset="-34"/>
                <a:cs typeface="Angsana New" panose="02020603050405020304" pitchFamily="18" charset="-34"/>
              </a:rPr>
              <a:t>.</a:t>
            </a:r>
          </a:p>
          <a:p>
            <a:pPr>
              <a:lnSpc>
                <a:spcPct val="100000"/>
              </a:lnSpc>
            </a:pPr>
            <a:r>
              <a:rPr lang="en-US" altLang="zh-CN" sz="3200" dirty="0">
                <a:latin typeface="Angsana New" panose="02020603050405020304" pitchFamily="18" charset="-34"/>
                <a:cs typeface="Angsana New" panose="02020603050405020304" pitchFamily="18" charset="-34"/>
              </a:rPr>
              <a:t>Some isotopes can be used as environmental</a:t>
            </a:r>
            <a:r>
              <a:rPr lang="en-US" altLang="zh-CN" sz="3200" b="1" dirty="0">
                <a:latin typeface="Angsana New" panose="02020603050405020304" pitchFamily="18" charset="-34"/>
                <a:cs typeface="Angsana New" panose="02020603050405020304" pitchFamily="18" charset="-34"/>
              </a:rPr>
              <a:t> / </a:t>
            </a:r>
            <a:r>
              <a:rPr lang="en-US" altLang="zh-CN" sz="3200" dirty="0">
                <a:latin typeface="Angsana New" panose="02020603050405020304" pitchFamily="18" charset="-34"/>
                <a:cs typeface="Angsana New" panose="02020603050405020304" pitchFamily="18" charset="-34"/>
              </a:rPr>
              <a:t>hydrological </a:t>
            </a:r>
            <a:r>
              <a:rPr lang="en-US" altLang="zh-CN" sz="3200" b="1" dirty="0">
                <a:latin typeface="Angsana New" panose="02020603050405020304" pitchFamily="18" charset="-34"/>
                <a:cs typeface="Angsana New" panose="02020603050405020304" pitchFamily="18" charset="-34"/>
              </a:rPr>
              <a:t>tracers </a:t>
            </a:r>
            <a:r>
              <a:rPr lang="en-US" altLang="zh-CN" sz="3200" dirty="0">
                <a:latin typeface="Angsana New" panose="02020603050405020304" pitchFamily="18" charset="-34"/>
                <a:cs typeface="Angsana New" panose="02020603050405020304" pitchFamily="18" charset="-34"/>
              </a:rPr>
              <a:t>(e.g. </a:t>
            </a:r>
            <a:r>
              <a:rPr lang="en-GB" altLang="zh-CN" sz="3200" baseline="30000" dirty="0">
                <a:latin typeface="Angsana New" panose="02020603050405020304" pitchFamily="18" charset="-34"/>
                <a:cs typeface="Angsana New" panose="02020603050405020304" pitchFamily="18" charset="-34"/>
              </a:rPr>
              <a:t>3</a:t>
            </a:r>
            <a:r>
              <a:rPr lang="en-GB" altLang="zh-CN" sz="3200" dirty="0">
                <a:latin typeface="Angsana New" panose="02020603050405020304" pitchFamily="18" charset="-34"/>
                <a:cs typeface="Angsana New" panose="02020603050405020304" pitchFamily="18" charset="-34"/>
              </a:rPr>
              <a:t>H, </a:t>
            </a:r>
            <a:r>
              <a:rPr lang="en-GB" altLang="zh-CN" sz="3200" baseline="30000" dirty="0">
                <a:latin typeface="Angsana New" panose="02020603050405020304" pitchFamily="18" charset="-34"/>
                <a:cs typeface="Angsana New" panose="02020603050405020304" pitchFamily="18" charset="-34"/>
              </a:rPr>
              <a:t>14</a:t>
            </a:r>
            <a:r>
              <a:rPr lang="en-GB" altLang="zh-CN" sz="3200" dirty="0">
                <a:latin typeface="Angsana New" panose="02020603050405020304" pitchFamily="18" charset="-34"/>
                <a:cs typeface="Angsana New" panose="02020603050405020304" pitchFamily="18" charset="-34"/>
              </a:rPr>
              <a:t>C, </a:t>
            </a:r>
            <a:r>
              <a:rPr lang="en-GB" altLang="zh-CN" sz="3200" baseline="30000" dirty="0">
                <a:latin typeface="Angsana New" panose="02020603050405020304" pitchFamily="18" charset="-34"/>
                <a:cs typeface="Angsana New" panose="02020603050405020304" pitchFamily="18" charset="-34"/>
              </a:rPr>
              <a:t>35</a:t>
            </a:r>
            <a:r>
              <a:rPr lang="en-GB" altLang="zh-CN" sz="3200" dirty="0">
                <a:latin typeface="Angsana New" panose="02020603050405020304" pitchFamily="18" charset="-34"/>
                <a:cs typeface="Angsana New" panose="02020603050405020304" pitchFamily="18" charset="-34"/>
              </a:rPr>
              <a:t>S)</a:t>
            </a:r>
            <a:r>
              <a:rPr lang="en-US" altLang="zh-CN" sz="3200" b="1" dirty="0">
                <a:latin typeface="Angsana New" panose="02020603050405020304" pitchFamily="18" charset="-34"/>
                <a:cs typeface="Angsana New" panose="02020603050405020304" pitchFamily="18" charset="-34"/>
              </a:rPr>
              <a:t>.</a:t>
            </a:r>
            <a:endParaRPr lang="en-US" altLang="zh-CN" sz="3200" dirty="0">
              <a:latin typeface="Angsana New" panose="02020603050405020304" pitchFamily="18" charset="-34"/>
              <a:cs typeface="Angsana New" panose="02020603050405020304" pitchFamily="18" charset="-34"/>
            </a:endParaRPr>
          </a:p>
          <a:p>
            <a:pPr>
              <a:lnSpc>
                <a:spcPct val="100000"/>
              </a:lnSpc>
            </a:pPr>
            <a:r>
              <a:rPr lang="en-US" altLang="zh-CN" sz="3200" dirty="0">
                <a:latin typeface="Angsana New" panose="02020603050405020304" pitchFamily="18" charset="-34"/>
                <a:cs typeface="Angsana New" panose="02020603050405020304" pitchFamily="18" charset="-34"/>
              </a:rPr>
              <a:t>Radioisotopes are used in medical and industrial applications, and biological studies. </a:t>
            </a:r>
          </a:p>
          <a:p>
            <a:pPr>
              <a:lnSpc>
                <a:spcPct val="100000"/>
              </a:lnSpc>
            </a:pPr>
            <a:r>
              <a:rPr lang="en-US" altLang="zh-CN" sz="3200" dirty="0">
                <a:latin typeface="Angsana New" panose="02020603050405020304" pitchFamily="18" charset="-34"/>
                <a:cs typeface="Angsana New" panose="02020603050405020304" pitchFamily="18" charset="-34"/>
              </a:rPr>
              <a:t>Nuclear energy</a:t>
            </a:r>
          </a:p>
        </p:txBody>
      </p:sp>
      <p:pic>
        <p:nvPicPr>
          <p:cNvPr id="2050" name="Picture 2" descr="https://s3-us-west-2.amazonaws.com/courses-images/wp-content/uploads/sites/752/2016/09/26194110/figure-02-01-03.jpeg">
            <a:extLst>
              <a:ext uri="{FF2B5EF4-FFF2-40B4-BE49-F238E27FC236}">
                <a16:creationId xmlns:a16="http://schemas.microsoft.com/office/drawing/2014/main" id="{F64EFFC0-D7D7-40FD-84CE-79A74C987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1598" y="962026"/>
            <a:ext cx="195733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2DA042-5EAE-4B46-B456-5F02B1EBF1FF}"/>
              </a:ext>
            </a:extLst>
          </p:cNvPr>
          <p:cNvPicPr>
            <a:picLocks noChangeAspect="1"/>
          </p:cNvPicPr>
          <p:nvPr/>
        </p:nvPicPr>
        <p:blipFill>
          <a:blip r:embed="rId3"/>
          <a:stretch>
            <a:fillRect/>
          </a:stretch>
        </p:blipFill>
        <p:spPr>
          <a:xfrm>
            <a:off x="8613936" y="2922362"/>
            <a:ext cx="1944997" cy="1437137"/>
          </a:xfrm>
          <a:prstGeom prst="rect">
            <a:avLst/>
          </a:prstGeom>
        </p:spPr>
      </p:pic>
      <p:pic>
        <p:nvPicPr>
          <p:cNvPr id="6" name="Picture 8" descr="See the source image">
            <a:extLst>
              <a:ext uri="{FF2B5EF4-FFF2-40B4-BE49-F238E27FC236}">
                <a16:creationId xmlns:a16="http://schemas.microsoft.com/office/drawing/2014/main" id="{8A15A09A-AF7F-45B0-A8E6-FBC737BAD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427" y="4823610"/>
            <a:ext cx="2013506" cy="14242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EE99279-4353-481B-89DC-34D82F0ADC77}"/>
              </a:ext>
            </a:extLst>
          </p:cNvPr>
          <p:cNvSpPr/>
          <p:nvPr/>
        </p:nvSpPr>
        <p:spPr>
          <a:xfrm>
            <a:off x="695412" y="5120233"/>
            <a:ext cx="5914719" cy="830997"/>
          </a:xfrm>
          <a:prstGeom prst="rect">
            <a:avLst/>
          </a:prstGeom>
          <a:solidFill>
            <a:schemeClr val="accent6">
              <a:lumMod val="20000"/>
              <a:lumOff val="80000"/>
            </a:schemeClr>
          </a:solidFill>
          <a:ln>
            <a:solidFill>
              <a:srgbClr val="0070C0"/>
            </a:solidFill>
          </a:ln>
        </p:spPr>
        <p:txBody>
          <a:bodyPr wrap="square">
            <a:spAutoFit/>
          </a:bodyPr>
          <a:lstStyle/>
          <a:p>
            <a:pPr algn="just"/>
            <a:r>
              <a:rPr lang="en-US" altLang="zh-CN" sz="2400" b="1" dirty="0">
                <a:solidFill>
                  <a:srgbClr val="FF0000"/>
                </a:solidFill>
                <a:latin typeface="Angsana New" panose="02020603050405020304" pitchFamily="18" charset="-34"/>
                <a:cs typeface="Angsana New" panose="02020603050405020304" pitchFamily="18" charset="-34"/>
              </a:rPr>
              <a:t>Do </a:t>
            </a:r>
            <a:r>
              <a:rPr lang="zh-CN" altLang="en-US" sz="2400" b="1" dirty="0">
                <a:solidFill>
                  <a:srgbClr val="FF0000"/>
                </a:solidFill>
                <a:latin typeface="Angsana New" panose="02020603050405020304" pitchFamily="18" charset="-34"/>
                <a:cs typeface="Angsana New" panose="02020603050405020304" pitchFamily="18" charset="-34"/>
              </a:rPr>
              <a:t>isotopes behave in the same way </a:t>
            </a:r>
            <a:r>
              <a:rPr lang="en-US" altLang="zh-CN" sz="2400" b="1" dirty="0">
                <a:solidFill>
                  <a:srgbClr val="FF0000"/>
                </a:solidFill>
                <a:latin typeface="Angsana New" panose="02020603050405020304" pitchFamily="18" charset="-34"/>
                <a:cs typeface="Angsana New" panose="02020603050405020304" pitchFamily="18" charset="-34"/>
              </a:rPr>
              <a:t>as other elements </a:t>
            </a:r>
            <a:r>
              <a:rPr lang="zh-CN" altLang="en-US" sz="2400" b="1" dirty="0">
                <a:solidFill>
                  <a:srgbClr val="FF0000"/>
                </a:solidFill>
                <a:latin typeface="Angsana New" panose="02020603050405020304" pitchFamily="18" charset="-34"/>
                <a:cs typeface="Angsana New" panose="02020603050405020304" pitchFamily="18" charset="-34"/>
              </a:rPr>
              <a:t>during chemical reactions</a:t>
            </a:r>
            <a:r>
              <a:rPr lang="en-US" altLang="zh-CN" sz="2400" b="1" dirty="0">
                <a:solidFill>
                  <a:srgbClr val="FF0000"/>
                </a:solidFill>
                <a:latin typeface="Angsana New" panose="02020603050405020304" pitchFamily="18" charset="-34"/>
                <a:cs typeface="Angsana New" panose="02020603050405020304" pitchFamily="18" charset="-34"/>
              </a:rPr>
              <a:t>?</a:t>
            </a:r>
          </a:p>
        </p:txBody>
      </p:sp>
      <p:sp>
        <p:nvSpPr>
          <p:cNvPr id="4" name="Rectangle 3">
            <a:extLst>
              <a:ext uri="{FF2B5EF4-FFF2-40B4-BE49-F238E27FC236}">
                <a16:creationId xmlns:a16="http://schemas.microsoft.com/office/drawing/2014/main" id="{11BE30F8-2F8D-4846-88B4-090D03EBF1B1}"/>
              </a:ext>
            </a:extLst>
          </p:cNvPr>
          <p:cNvSpPr/>
          <p:nvPr/>
        </p:nvSpPr>
        <p:spPr>
          <a:xfrm>
            <a:off x="9032660" y="4260322"/>
            <a:ext cx="832279" cy="369332"/>
          </a:xfrm>
          <a:prstGeom prst="rect">
            <a:avLst/>
          </a:prstGeom>
        </p:spPr>
        <p:txBody>
          <a:bodyPr wrap="none">
            <a:spAutoFit/>
          </a:bodyPr>
          <a:lstStyle/>
          <a:p>
            <a:r>
              <a:rPr lang="en-US" altLang="zh-CN" b="1" dirty="0">
                <a:latin typeface="Angsana New" panose="02020603050405020304" pitchFamily="18" charset="-34"/>
                <a:cs typeface="Angsana New" panose="02020603050405020304" pitchFamily="18" charset="-34"/>
              </a:rPr>
              <a:t>Cobalt-60</a:t>
            </a:r>
            <a:endParaRPr lang="zh-CN" altLang="en-US" dirty="0"/>
          </a:p>
        </p:txBody>
      </p:sp>
    </p:spTree>
    <p:extLst>
      <p:ext uri="{BB962C8B-B14F-4D97-AF65-F5344CB8AC3E}">
        <p14:creationId xmlns:p14="http://schemas.microsoft.com/office/powerpoint/2010/main" val="2259404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AE716-358A-4D6A-B5AE-A7E3A6FD8EA4}"/>
              </a:ext>
            </a:extLst>
          </p:cNvPr>
          <p:cNvSpPr>
            <a:spLocks noGrp="1"/>
          </p:cNvSpPr>
          <p:nvPr>
            <p:ph type="title"/>
          </p:nvPr>
        </p:nvSpPr>
        <p:spPr>
          <a:xfrm>
            <a:off x="838200" y="365125"/>
            <a:ext cx="10515600" cy="800945"/>
          </a:xfrm>
        </p:spPr>
        <p:txBody>
          <a:bodyPr/>
          <a:lstStyle/>
          <a:p>
            <a:r>
              <a:rPr lang="en-US" altLang="zh-CN" b="1" dirty="0">
                <a:solidFill>
                  <a:srgbClr val="00B050"/>
                </a:solidFill>
                <a:latin typeface="Angsana New" panose="02020603050405020304" pitchFamily="18" charset="-34"/>
                <a:cs typeface="Angsana New" panose="02020603050405020304" pitchFamily="18" charset="-34"/>
              </a:rPr>
              <a:t>Chemistry</a:t>
            </a:r>
            <a:endParaRPr lang="zh-CN" altLang="en-US" dirty="0"/>
          </a:p>
        </p:txBody>
      </p:sp>
      <p:sp>
        <p:nvSpPr>
          <p:cNvPr id="3" name="Content Placeholder 2">
            <a:extLst>
              <a:ext uri="{FF2B5EF4-FFF2-40B4-BE49-F238E27FC236}">
                <a16:creationId xmlns:a16="http://schemas.microsoft.com/office/drawing/2014/main" id="{75FB3FF1-D46C-4577-9944-1C7ABD08DB9A}"/>
              </a:ext>
            </a:extLst>
          </p:cNvPr>
          <p:cNvSpPr>
            <a:spLocks noGrp="1"/>
          </p:cNvSpPr>
          <p:nvPr>
            <p:ph idx="1"/>
          </p:nvPr>
        </p:nvSpPr>
        <p:spPr>
          <a:xfrm>
            <a:off x="536895" y="1098958"/>
            <a:ext cx="10816905" cy="5078005"/>
          </a:xfrm>
        </p:spPr>
        <p:txBody>
          <a:bodyPr>
            <a:normAutofit fontScale="25000" lnSpcReduction="20000"/>
          </a:bodyPr>
          <a:lstStyle/>
          <a:p>
            <a:pPr>
              <a:lnSpc>
                <a:spcPct val="220000"/>
              </a:lnSpc>
            </a:pPr>
            <a:r>
              <a:rPr lang="en-US" altLang="zh-CN" sz="9600" dirty="0">
                <a:latin typeface="Tahoma" panose="020B0604030504040204" pitchFamily="34" charset="0"/>
                <a:ea typeface="Tahoma" panose="020B0604030504040204" pitchFamily="34" charset="0"/>
                <a:cs typeface="Tahoma" panose="020B0604030504040204" pitchFamily="34" charset="0"/>
              </a:rPr>
              <a:t>Chemistry is the study of </a:t>
            </a:r>
            <a:r>
              <a:rPr lang="en-US" altLang="zh-CN" sz="9600" b="1" dirty="0">
                <a:latin typeface="Tahoma" panose="020B0604030504040204" pitchFamily="34" charset="0"/>
                <a:ea typeface="Tahoma" panose="020B0604030504040204" pitchFamily="34" charset="0"/>
                <a:cs typeface="Tahoma" panose="020B0604030504040204" pitchFamily="34" charset="0"/>
              </a:rPr>
              <a:t>matter</a:t>
            </a:r>
            <a:r>
              <a:rPr lang="en-US" altLang="zh-CN" sz="9600" dirty="0">
                <a:latin typeface="Tahoma" panose="020B0604030504040204" pitchFamily="34" charset="0"/>
                <a:ea typeface="Tahoma" panose="020B0604030504040204" pitchFamily="34" charset="0"/>
                <a:cs typeface="Tahoma" panose="020B0604030504040204" pitchFamily="34" charset="0"/>
              </a:rPr>
              <a:t>.</a:t>
            </a:r>
          </a:p>
          <a:p>
            <a:pPr>
              <a:lnSpc>
                <a:spcPct val="220000"/>
              </a:lnSpc>
            </a:pPr>
            <a:r>
              <a:rPr lang="en-US" altLang="zh-CN" sz="9600" dirty="0">
                <a:latin typeface="Tahoma" panose="020B0604030504040204" pitchFamily="34" charset="0"/>
                <a:ea typeface="Tahoma" panose="020B0604030504040204" pitchFamily="34" charset="0"/>
                <a:cs typeface="Tahoma" panose="020B0604030504040204" pitchFamily="34" charset="0"/>
              </a:rPr>
              <a:t>Chemistry is the study of </a:t>
            </a:r>
            <a:r>
              <a:rPr lang="en-US" altLang="zh-CN" sz="9600" b="1" dirty="0">
                <a:latin typeface="Tahoma" panose="020B0604030504040204" pitchFamily="34" charset="0"/>
                <a:ea typeface="Tahoma" panose="020B0604030504040204" pitchFamily="34" charset="0"/>
                <a:cs typeface="Tahoma" panose="020B0604030504040204" pitchFamily="34" charset="0"/>
              </a:rPr>
              <a:t>matter</a:t>
            </a:r>
            <a:r>
              <a:rPr lang="en-US" altLang="zh-CN" sz="9600" dirty="0">
                <a:latin typeface="Tahoma" panose="020B0604030504040204" pitchFamily="34" charset="0"/>
                <a:ea typeface="Tahoma" panose="020B0604030504040204" pitchFamily="34" charset="0"/>
                <a:cs typeface="Tahoma" panose="020B0604030504040204" pitchFamily="34" charset="0"/>
              </a:rPr>
              <a:t> and the changes it undergoes.</a:t>
            </a:r>
          </a:p>
          <a:p>
            <a:pPr>
              <a:lnSpc>
                <a:spcPct val="220000"/>
              </a:lnSpc>
            </a:pPr>
            <a:r>
              <a:rPr lang="en-US" altLang="zh-CN" sz="9600" dirty="0">
                <a:latin typeface="Tahoma" panose="020B0604030504040204" pitchFamily="34" charset="0"/>
                <a:ea typeface="Tahoma" panose="020B0604030504040204" pitchFamily="34" charset="0"/>
                <a:cs typeface="Tahoma" panose="020B0604030504040204" pitchFamily="34" charset="0"/>
              </a:rPr>
              <a:t>The Chinese characters for chemistry         means “</a:t>
            </a:r>
            <a:r>
              <a:rPr lang="en-US" altLang="zh-CN" sz="9600" b="1" dirty="0">
                <a:latin typeface="Tahoma" panose="020B0604030504040204" pitchFamily="34" charset="0"/>
                <a:ea typeface="Tahoma" panose="020B0604030504040204" pitchFamily="34" charset="0"/>
                <a:cs typeface="Tahoma" panose="020B0604030504040204" pitchFamily="34" charset="0"/>
              </a:rPr>
              <a:t>the study of change</a:t>
            </a:r>
            <a:r>
              <a:rPr lang="en-US" altLang="zh-CN" sz="9600" dirty="0">
                <a:latin typeface="Tahoma" panose="020B0604030504040204" pitchFamily="34" charset="0"/>
                <a:ea typeface="Tahoma" panose="020B0604030504040204" pitchFamily="34" charset="0"/>
                <a:cs typeface="Tahoma" panose="020B0604030504040204" pitchFamily="34" charset="0"/>
              </a:rPr>
              <a:t>.”</a:t>
            </a:r>
          </a:p>
          <a:p>
            <a:pPr>
              <a:lnSpc>
                <a:spcPct val="220000"/>
              </a:lnSpc>
            </a:pPr>
            <a:r>
              <a:rPr lang="en-US" altLang="zh-CN" sz="9600" dirty="0">
                <a:latin typeface="Tahoma" panose="020B0604030504040204" pitchFamily="34" charset="0"/>
                <a:ea typeface="Tahoma" panose="020B0604030504040204" pitchFamily="34" charset="0"/>
                <a:cs typeface="Tahoma" panose="020B0604030504040204" pitchFamily="34" charset="0"/>
              </a:rPr>
              <a:t>Chemistry is the study of </a:t>
            </a:r>
            <a:r>
              <a:rPr lang="en-US" altLang="zh-CN" sz="9600" b="1" dirty="0">
                <a:latin typeface="Tahoma" panose="020B0604030504040204" pitchFamily="34" charset="0"/>
                <a:ea typeface="Tahoma" panose="020B0604030504040204" pitchFamily="34" charset="0"/>
                <a:cs typeface="Tahoma" panose="020B0604030504040204" pitchFamily="34" charset="0"/>
              </a:rPr>
              <a:t>matter </a:t>
            </a:r>
            <a:r>
              <a:rPr lang="en-US" altLang="zh-CN" sz="9600" dirty="0">
                <a:latin typeface="Tahoma" panose="020B0604030504040204" pitchFamily="34" charset="0"/>
                <a:ea typeface="Tahoma" panose="020B0604030504040204" pitchFamily="34" charset="0"/>
                <a:cs typeface="Tahoma" panose="020B0604030504040204" pitchFamily="34" charset="0"/>
              </a:rPr>
              <a:t>and</a:t>
            </a:r>
            <a:r>
              <a:rPr lang="en-US" altLang="zh-CN" sz="9600" b="1" dirty="0">
                <a:latin typeface="Tahoma" panose="020B0604030504040204" pitchFamily="34" charset="0"/>
                <a:ea typeface="Tahoma" panose="020B0604030504040204" pitchFamily="34" charset="0"/>
                <a:cs typeface="Tahoma" panose="020B0604030504040204" pitchFamily="34" charset="0"/>
              </a:rPr>
              <a:t> energy</a:t>
            </a:r>
            <a:r>
              <a:rPr lang="en-US" altLang="zh-CN" sz="9600" dirty="0">
                <a:latin typeface="Tahoma" panose="020B0604030504040204" pitchFamily="34" charset="0"/>
                <a:ea typeface="Tahoma" panose="020B0604030504040204" pitchFamily="34" charset="0"/>
                <a:cs typeface="Tahoma" panose="020B0604030504040204" pitchFamily="34" charset="0"/>
              </a:rPr>
              <a:t>.</a:t>
            </a:r>
          </a:p>
          <a:p>
            <a:pPr>
              <a:lnSpc>
                <a:spcPct val="220000"/>
              </a:lnSpc>
            </a:pPr>
            <a:r>
              <a:rPr lang="en-US" altLang="zh-CN" sz="9600" dirty="0">
                <a:latin typeface="Tahoma" panose="020B0604030504040204" pitchFamily="34" charset="0"/>
                <a:ea typeface="Tahoma" panose="020B0604030504040204" pitchFamily="34" charset="0"/>
                <a:cs typeface="Tahoma" panose="020B0604030504040204" pitchFamily="34" charset="0"/>
              </a:rPr>
              <a:t>Chemistry is the study of the </a:t>
            </a:r>
            <a:r>
              <a:rPr lang="en-US" altLang="zh-CN" sz="9600" b="1" dirty="0">
                <a:latin typeface="Tahoma" panose="020B0604030504040204" pitchFamily="34" charset="0"/>
                <a:ea typeface="Tahoma" panose="020B0604030504040204" pitchFamily="34" charset="0"/>
                <a:cs typeface="Tahoma" panose="020B0604030504040204" pitchFamily="34" charset="0"/>
              </a:rPr>
              <a:t>interaction of matter and energy </a:t>
            </a:r>
            <a:r>
              <a:rPr lang="en-US" altLang="zh-CN" sz="9600" dirty="0">
                <a:latin typeface="Tahoma" panose="020B0604030504040204" pitchFamily="34" charset="0"/>
                <a:ea typeface="Tahoma" panose="020B0604030504040204" pitchFamily="34" charset="0"/>
                <a:cs typeface="Tahoma" panose="020B0604030504040204" pitchFamily="34" charset="0"/>
              </a:rPr>
              <a:t>and the </a:t>
            </a:r>
            <a:r>
              <a:rPr lang="en-US" altLang="zh-CN" sz="9600" b="1" dirty="0">
                <a:latin typeface="Tahoma" panose="020B0604030504040204" pitchFamily="34" charset="0"/>
                <a:ea typeface="Tahoma" panose="020B0604030504040204" pitchFamily="34" charset="0"/>
                <a:cs typeface="Tahoma" panose="020B0604030504040204" pitchFamily="34" charset="0"/>
              </a:rPr>
              <a:t>changes that matter undergoes</a:t>
            </a:r>
            <a:endParaRPr lang="en-US" altLang="zh-CN" sz="96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D1D92139-2ECB-47BF-AAFF-803BEBA6092A}"/>
              </a:ext>
            </a:extLst>
          </p:cNvPr>
          <p:cNvPicPr>
            <a:picLocks noChangeAspect="1"/>
          </p:cNvPicPr>
          <p:nvPr/>
        </p:nvPicPr>
        <p:blipFill>
          <a:blip r:embed="rId2"/>
          <a:stretch>
            <a:fillRect/>
          </a:stretch>
        </p:blipFill>
        <p:spPr>
          <a:xfrm>
            <a:off x="6068736" y="2968067"/>
            <a:ext cx="387292" cy="703449"/>
          </a:xfrm>
          <a:prstGeom prst="rect">
            <a:avLst/>
          </a:prstGeom>
        </p:spPr>
      </p:pic>
    </p:spTree>
    <p:extLst>
      <p:ext uri="{BB962C8B-B14F-4D97-AF65-F5344CB8AC3E}">
        <p14:creationId xmlns:p14="http://schemas.microsoft.com/office/powerpoint/2010/main" val="3526403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B033E-6A72-4778-A270-1043F67CF474}"/>
              </a:ext>
            </a:extLst>
          </p:cNvPr>
          <p:cNvSpPr>
            <a:spLocks noGrp="1"/>
          </p:cNvSpPr>
          <p:nvPr>
            <p:ph type="title"/>
          </p:nvPr>
        </p:nvSpPr>
        <p:spPr>
          <a:xfrm>
            <a:off x="771525" y="191438"/>
            <a:ext cx="4095750" cy="315911"/>
          </a:xfrm>
        </p:spPr>
        <p:txBody>
          <a:bodyPr>
            <a:noAutofit/>
          </a:bodyPr>
          <a:lstStyle/>
          <a:p>
            <a:r>
              <a:rPr lang="en-US" altLang="zh-CN" sz="3600" b="1" dirty="0">
                <a:latin typeface="Angsana New" panose="02020603050405020304" pitchFamily="18" charset="-34"/>
                <a:cs typeface="Angsana New" panose="02020603050405020304" pitchFamily="18" charset="-34"/>
              </a:rPr>
              <a:t>Relative atomic mass (</a:t>
            </a:r>
            <a:r>
              <a:rPr lang="en-US" altLang="zh-CN" sz="3600" b="1" i="1" dirty="0" err="1">
                <a:latin typeface="Angsana New" panose="02020603050405020304" pitchFamily="18" charset="-34"/>
                <a:cs typeface="Angsana New" panose="02020603050405020304" pitchFamily="18" charset="-34"/>
              </a:rPr>
              <a:t>A</a:t>
            </a:r>
            <a:r>
              <a:rPr lang="en-US" altLang="zh-CN" sz="3600" b="1" i="1" baseline="-25000" dirty="0" err="1">
                <a:latin typeface="Angsana New" panose="02020603050405020304" pitchFamily="18" charset="-34"/>
                <a:cs typeface="Angsana New" panose="02020603050405020304" pitchFamily="18" charset="-34"/>
              </a:rPr>
              <a:t>r</a:t>
            </a:r>
            <a:r>
              <a:rPr lang="en-US" altLang="zh-CN" sz="3600" b="1" dirty="0">
                <a:latin typeface="Angsana New" panose="02020603050405020304" pitchFamily="18" charset="-34"/>
                <a:cs typeface="Angsana New" panose="02020603050405020304" pitchFamily="18" charset="-34"/>
              </a:rPr>
              <a:t>)</a:t>
            </a:r>
            <a:endParaRPr lang="zh-CN" altLang="en-US" sz="3600" dirty="0">
              <a:latin typeface="Angsana New" panose="02020603050405020304" pitchFamily="18" charset="-34"/>
              <a:cs typeface="Angsana New" panose="02020603050405020304" pitchFamily="18" charset="-34"/>
            </a:endParaRPr>
          </a:p>
        </p:txBody>
      </p:sp>
      <p:sp>
        <p:nvSpPr>
          <p:cNvPr id="3" name="Content Placeholder 2">
            <a:extLst>
              <a:ext uri="{FF2B5EF4-FFF2-40B4-BE49-F238E27FC236}">
                <a16:creationId xmlns:a16="http://schemas.microsoft.com/office/drawing/2014/main" id="{83768EA2-2A32-4321-8131-1AAA5AC23877}"/>
              </a:ext>
            </a:extLst>
          </p:cNvPr>
          <p:cNvSpPr>
            <a:spLocks noGrp="1"/>
          </p:cNvSpPr>
          <p:nvPr>
            <p:ph idx="1"/>
          </p:nvPr>
        </p:nvSpPr>
        <p:spPr>
          <a:xfrm>
            <a:off x="457200" y="681038"/>
            <a:ext cx="10896600" cy="5495926"/>
          </a:xfrm>
        </p:spPr>
        <p:txBody>
          <a:bodyPr>
            <a:normAutofit/>
          </a:bodyPr>
          <a:lstStyle/>
          <a:p>
            <a:r>
              <a:rPr lang="en-US" altLang="zh-CN" dirty="0">
                <a:latin typeface="Angsana New" panose="02020603050405020304" pitchFamily="18" charset="-34"/>
                <a:cs typeface="Angsana New" panose="02020603050405020304" pitchFamily="18" charset="-34"/>
              </a:rPr>
              <a:t>The actual mass of one atom is very small. For example, the </a:t>
            </a:r>
            <a:r>
              <a:rPr lang="en-US" altLang="zh-CN" b="1" dirty="0">
                <a:latin typeface="Angsana New" panose="02020603050405020304" pitchFamily="18" charset="-34"/>
                <a:cs typeface="Angsana New" panose="02020603050405020304" pitchFamily="18" charset="-34"/>
              </a:rPr>
              <a:t>mass</a:t>
            </a:r>
            <a:r>
              <a:rPr lang="en-US" altLang="zh-CN" dirty="0">
                <a:latin typeface="Angsana New" panose="02020603050405020304" pitchFamily="18" charset="-34"/>
                <a:cs typeface="Angsana New" panose="02020603050405020304" pitchFamily="18" charset="-34"/>
              </a:rPr>
              <a:t> of a single atom of </a:t>
            </a:r>
            <a:r>
              <a:rPr lang="en-US" altLang="zh-CN" b="1" dirty="0">
                <a:latin typeface="Angsana New" panose="02020603050405020304" pitchFamily="18" charset="-34"/>
                <a:cs typeface="Angsana New" panose="02020603050405020304" pitchFamily="18" charset="-34"/>
              </a:rPr>
              <a:t>sulfur</a:t>
            </a:r>
            <a:r>
              <a:rPr lang="en-US" altLang="zh-CN" dirty="0">
                <a:latin typeface="Angsana New" panose="02020603050405020304" pitchFamily="18" charset="-34"/>
                <a:cs typeface="Angsana New" panose="02020603050405020304" pitchFamily="18" charset="-34"/>
              </a:rPr>
              <a:t> is around: 0.000 000 000 000 000 000 000 053 16 g</a:t>
            </a:r>
          </a:p>
          <a:p>
            <a:r>
              <a:rPr lang="en-US" altLang="zh-CN" dirty="0">
                <a:latin typeface="Angsana New" panose="02020603050405020304" pitchFamily="18" charset="-34"/>
                <a:cs typeface="Angsana New" panose="02020603050405020304" pitchFamily="18" charset="-34"/>
              </a:rPr>
              <a:t>A scale called </a:t>
            </a:r>
            <a:r>
              <a:rPr lang="en-US" altLang="zh-CN" b="1" dirty="0">
                <a:latin typeface="Angsana New" panose="02020603050405020304" pitchFamily="18" charset="-34"/>
                <a:cs typeface="Angsana New" panose="02020603050405020304" pitchFamily="18" charset="-34"/>
              </a:rPr>
              <a:t>relative atomic mass scale </a:t>
            </a:r>
            <a:r>
              <a:rPr lang="en-US" altLang="zh-CN" dirty="0">
                <a:latin typeface="Angsana New" panose="02020603050405020304" pitchFamily="18" charset="-34"/>
                <a:cs typeface="Angsana New" panose="02020603050405020304" pitchFamily="18" charset="-34"/>
              </a:rPr>
              <a:t>is used. In this scale an atom of carbon is given a </a:t>
            </a:r>
            <a:r>
              <a:rPr lang="en-US" altLang="zh-CN" dirty="0" err="1">
                <a:latin typeface="Angsana New" panose="02020603050405020304" pitchFamily="18" charset="-34"/>
                <a:cs typeface="Angsana New" panose="02020603050405020304" pitchFamily="18" charset="-34"/>
              </a:rPr>
              <a:t>Ar</a:t>
            </a:r>
            <a:r>
              <a:rPr lang="en-US" altLang="zh-CN" dirty="0">
                <a:latin typeface="Angsana New" panose="02020603050405020304" pitchFamily="18" charset="-34"/>
                <a:cs typeface="Angsana New" panose="02020603050405020304" pitchFamily="18" charset="-34"/>
              </a:rPr>
              <a:t>, of 12 </a:t>
            </a:r>
            <a:r>
              <a:rPr lang="en-US" altLang="zh-CN" dirty="0" err="1">
                <a:latin typeface="Angsana New" panose="02020603050405020304" pitchFamily="18" charset="-34"/>
                <a:cs typeface="Angsana New" panose="02020603050405020304" pitchFamily="18" charset="-34"/>
              </a:rPr>
              <a:t>amu</a:t>
            </a:r>
            <a:r>
              <a:rPr lang="en-US" altLang="zh-CN" dirty="0">
                <a:latin typeface="Angsana New" panose="02020603050405020304" pitchFamily="18" charset="-34"/>
                <a:cs typeface="Angsana New" panose="02020603050405020304" pitchFamily="18" charset="-34"/>
              </a:rPr>
              <a:t>.</a:t>
            </a:r>
          </a:p>
          <a:p>
            <a:pPr marL="0" indent="0">
              <a:buNone/>
            </a:pPr>
            <a:r>
              <a:rPr lang="en-US" altLang="zh-CN" dirty="0">
                <a:latin typeface="Angsana New" panose="02020603050405020304" pitchFamily="18" charset="-34"/>
                <a:cs typeface="Angsana New" panose="02020603050405020304" pitchFamily="18" charset="-34"/>
              </a:rPr>
              <a:t> </a:t>
            </a:r>
          </a:p>
          <a:p>
            <a:pPr marL="0" indent="0">
              <a:buNone/>
            </a:pPr>
            <a:endParaRPr lang="en-US" altLang="zh-CN" dirty="0">
              <a:latin typeface="Angsana New" panose="02020603050405020304" pitchFamily="18" charset="-34"/>
              <a:cs typeface="Angsana New" panose="02020603050405020304" pitchFamily="18" charset="-34"/>
            </a:endParaRPr>
          </a:p>
          <a:p>
            <a:r>
              <a:rPr lang="en-US" altLang="zh-CN" dirty="0">
                <a:latin typeface="Angsana New" panose="02020603050405020304" pitchFamily="18" charset="-34"/>
                <a:cs typeface="Angsana New" panose="02020603050405020304" pitchFamily="18" charset="-34"/>
              </a:rPr>
              <a:t>The average mass of a large number of atoms of an element is called its relative atomic mass.</a:t>
            </a:r>
          </a:p>
          <a:p>
            <a:r>
              <a:rPr lang="en-US" altLang="zh-CN" dirty="0">
                <a:latin typeface="Angsana New" panose="02020603050405020304" pitchFamily="18" charset="-34"/>
                <a:cs typeface="Angsana New" panose="02020603050405020304" pitchFamily="18" charset="-34"/>
              </a:rPr>
              <a:t>The mass of an atom of an isotope compared to the mass of carbon-12 is called </a:t>
            </a:r>
            <a:r>
              <a:rPr lang="en-US" altLang="zh-CN" b="1" dirty="0">
                <a:latin typeface="Angsana New" panose="02020603050405020304" pitchFamily="18" charset="-34"/>
                <a:cs typeface="Angsana New" panose="02020603050405020304" pitchFamily="18" charset="-34"/>
              </a:rPr>
              <a:t>relative isotopic mass</a:t>
            </a:r>
            <a:r>
              <a:rPr lang="en-US" altLang="zh-CN" dirty="0">
                <a:latin typeface="Angsana New" panose="02020603050405020304" pitchFamily="18" charset="-34"/>
                <a:cs typeface="Angsana New" panose="02020603050405020304" pitchFamily="18" charset="-34"/>
              </a:rPr>
              <a:t>.</a:t>
            </a:r>
          </a:p>
          <a:p>
            <a:r>
              <a:rPr lang="en-US" altLang="zh-CN" dirty="0">
                <a:latin typeface="Angsana New" panose="02020603050405020304" pitchFamily="18" charset="-34"/>
                <a:cs typeface="Angsana New" panose="02020603050405020304" pitchFamily="18" charset="-34"/>
              </a:rPr>
              <a:t> It is the 1/12</a:t>
            </a:r>
            <a:r>
              <a:rPr lang="en-US" altLang="zh-CN" baseline="30000" dirty="0">
                <a:latin typeface="Angsana New" panose="02020603050405020304" pitchFamily="18" charset="-34"/>
                <a:cs typeface="Angsana New" panose="02020603050405020304" pitchFamily="18" charset="-34"/>
              </a:rPr>
              <a:t>th</a:t>
            </a:r>
            <a:r>
              <a:rPr lang="en-US" altLang="zh-CN" dirty="0">
                <a:latin typeface="Angsana New" panose="02020603050405020304" pitchFamily="18" charset="-34"/>
                <a:cs typeface="Angsana New" panose="02020603050405020304" pitchFamily="18" charset="-34"/>
              </a:rPr>
              <a:t> of the mass of one atom of C-12.</a:t>
            </a:r>
          </a:p>
          <a:p>
            <a:pPr marL="0" indent="0">
              <a:buNone/>
            </a:pPr>
            <a:endParaRPr lang="zh-CN" altLang="en-US" sz="2400" dirty="0">
              <a:latin typeface="Angsana New" panose="02020603050405020304" pitchFamily="18" charset="-34"/>
              <a:cs typeface="Angsana New" panose="02020603050405020304" pitchFamily="18" charset="-34"/>
            </a:endParaRPr>
          </a:p>
        </p:txBody>
      </p:sp>
      <p:pic>
        <p:nvPicPr>
          <p:cNvPr id="5" name="Picture 4">
            <a:extLst>
              <a:ext uri="{FF2B5EF4-FFF2-40B4-BE49-F238E27FC236}">
                <a16:creationId xmlns:a16="http://schemas.microsoft.com/office/drawing/2014/main" id="{1A36161C-48A7-4A3F-9375-EBC38B1F54BB}"/>
              </a:ext>
            </a:extLst>
          </p:cNvPr>
          <p:cNvPicPr>
            <a:picLocks noChangeAspect="1"/>
          </p:cNvPicPr>
          <p:nvPr/>
        </p:nvPicPr>
        <p:blipFill>
          <a:blip r:embed="rId2"/>
          <a:stretch>
            <a:fillRect/>
          </a:stretch>
        </p:blipFill>
        <p:spPr>
          <a:xfrm>
            <a:off x="7020758" y="4148311"/>
            <a:ext cx="3448551" cy="169485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C5BB6E2-8B5C-49E9-A1DB-8233891AB966}"/>
                  </a:ext>
                </a:extLst>
              </p:cNvPr>
              <p:cNvSpPr txBox="1"/>
              <p:nvPr/>
            </p:nvSpPr>
            <p:spPr>
              <a:xfrm>
                <a:off x="7567785" y="5821464"/>
                <a:ext cx="533223" cy="318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US" altLang="zh-CN" sz="2000" b="1" i="1" smtClean="0">
                              <a:latin typeface="Cambria Math" panose="02040503050406030204" pitchFamily="18" charset="0"/>
                            </a:rPr>
                          </m:ctrlPr>
                        </m:sPrePr>
                        <m:sub>
                          <m:r>
                            <a:rPr lang="en-US" altLang="zh-CN" sz="2000" b="0" i="0" smtClean="0">
                              <a:latin typeface="Cambria Math" panose="02040503050406030204" pitchFamily="18" charset="0"/>
                            </a:rPr>
                            <m:t>1</m:t>
                          </m:r>
                          <m:r>
                            <a:rPr lang="en-US" altLang="zh-CN" sz="2000" b="0" i="1" smtClean="0">
                              <a:latin typeface="Cambria Math" panose="02040503050406030204" pitchFamily="18" charset="0"/>
                            </a:rPr>
                            <m:t>7</m:t>
                          </m:r>
                        </m:sub>
                        <m:sup>
                          <m:r>
                            <a:rPr lang="en-US" altLang="zh-CN" sz="2000" b="0" i="0" smtClean="0">
                              <a:latin typeface="Cambria Math" panose="02040503050406030204" pitchFamily="18" charset="0"/>
                            </a:rPr>
                            <m:t>35</m:t>
                          </m:r>
                        </m:sup>
                        <m:e>
                          <m:r>
                            <a:rPr lang="en-US" altLang="zh-CN" sz="2000" b="1" i="0" smtClean="0">
                              <a:latin typeface="Cambria Math" panose="02040503050406030204" pitchFamily="18" charset="0"/>
                            </a:rPr>
                            <m:t>𝐂𝐥</m:t>
                          </m:r>
                        </m:e>
                      </m:sPre>
                    </m:oMath>
                  </m:oMathPara>
                </a14:m>
                <a:endParaRPr lang="zh-CN" altLang="en-US" b="1" dirty="0"/>
              </a:p>
            </p:txBody>
          </p:sp>
        </mc:Choice>
        <mc:Fallback xmlns="">
          <p:sp>
            <p:nvSpPr>
              <p:cNvPr id="6" name="TextBox 5">
                <a:extLst>
                  <a:ext uri="{FF2B5EF4-FFF2-40B4-BE49-F238E27FC236}">
                    <a16:creationId xmlns:a16="http://schemas.microsoft.com/office/drawing/2014/main" id="{CC5BB6E2-8B5C-49E9-A1DB-8233891AB966}"/>
                  </a:ext>
                </a:extLst>
              </p:cNvPr>
              <p:cNvSpPr txBox="1">
                <a:spLocks noRot="1" noChangeAspect="1" noMove="1" noResize="1" noEditPoints="1" noAdjustHandles="1" noChangeArrowheads="1" noChangeShapeType="1" noTextEdit="1"/>
              </p:cNvSpPr>
              <p:nvPr/>
            </p:nvSpPr>
            <p:spPr>
              <a:xfrm>
                <a:off x="7567785" y="5821464"/>
                <a:ext cx="533223" cy="318036"/>
              </a:xfrm>
              <a:prstGeom prst="rect">
                <a:avLst/>
              </a:prstGeom>
              <a:blipFill>
                <a:blip r:embed="rId3"/>
                <a:stretch>
                  <a:fillRect l="-2273" t="-1923" r="-11364" b="-17308"/>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322248-662F-4811-9AAE-F2426A582342}"/>
                  </a:ext>
                </a:extLst>
              </p:cNvPr>
              <p:cNvSpPr txBox="1"/>
              <p:nvPr/>
            </p:nvSpPr>
            <p:spPr>
              <a:xfrm>
                <a:off x="9458702" y="5794479"/>
                <a:ext cx="536429" cy="3201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US" altLang="zh-CN" sz="2000" b="1" i="1" smtClean="0">
                              <a:latin typeface="Cambria Math" panose="02040503050406030204" pitchFamily="18" charset="0"/>
                            </a:rPr>
                          </m:ctrlPr>
                        </m:sPrePr>
                        <m:sub>
                          <m:r>
                            <a:rPr lang="en-US" altLang="zh-CN" sz="2000" b="0" i="0" smtClean="0">
                              <a:latin typeface="Cambria Math" panose="02040503050406030204" pitchFamily="18" charset="0"/>
                            </a:rPr>
                            <m:t>1</m:t>
                          </m:r>
                          <m:r>
                            <a:rPr lang="en-US" altLang="zh-CN" sz="2000" b="1" i="1" smtClean="0">
                              <a:latin typeface="Cambria Math" panose="02040503050406030204" pitchFamily="18" charset="0"/>
                            </a:rPr>
                            <m:t>𝟕</m:t>
                          </m:r>
                        </m:sub>
                        <m:sup>
                          <m:r>
                            <a:rPr lang="en-US" altLang="zh-CN" sz="2000" b="0" i="0" smtClean="0">
                              <a:latin typeface="Cambria Math" panose="02040503050406030204" pitchFamily="18" charset="0"/>
                            </a:rPr>
                            <m:t>3</m:t>
                          </m:r>
                          <m:r>
                            <a:rPr lang="en-US" altLang="zh-CN" sz="2000" b="0" i="1" smtClean="0">
                              <a:latin typeface="Cambria Math" panose="02040503050406030204" pitchFamily="18" charset="0"/>
                            </a:rPr>
                            <m:t>7</m:t>
                          </m:r>
                        </m:sup>
                        <m:e>
                          <m:r>
                            <a:rPr lang="en-US" altLang="zh-CN" sz="2000" b="1" i="0" smtClean="0">
                              <a:latin typeface="Cambria Math" panose="02040503050406030204" pitchFamily="18" charset="0"/>
                            </a:rPr>
                            <m:t>𝐂𝐥</m:t>
                          </m:r>
                        </m:e>
                      </m:sPre>
                    </m:oMath>
                  </m:oMathPara>
                </a14:m>
                <a:endParaRPr lang="zh-CN" altLang="en-US" b="1" dirty="0"/>
              </a:p>
            </p:txBody>
          </p:sp>
        </mc:Choice>
        <mc:Fallback xmlns="">
          <p:sp>
            <p:nvSpPr>
              <p:cNvPr id="7" name="TextBox 6">
                <a:extLst>
                  <a:ext uri="{FF2B5EF4-FFF2-40B4-BE49-F238E27FC236}">
                    <a16:creationId xmlns:a16="http://schemas.microsoft.com/office/drawing/2014/main" id="{A7322248-662F-4811-9AAE-F2426A582342}"/>
                  </a:ext>
                </a:extLst>
              </p:cNvPr>
              <p:cNvSpPr txBox="1">
                <a:spLocks noRot="1" noChangeAspect="1" noMove="1" noResize="1" noEditPoints="1" noAdjustHandles="1" noChangeArrowheads="1" noChangeShapeType="1" noTextEdit="1"/>
              </p:cNvSpPr>
              <p:nvPr/>
            </p:nvSpPr>
            <p:spPr>
              <a:xfrm>
                <a:off x="9458702" y="5794479"/>
                <a:ext cx="536429" cy="320152"/>
              </a:xfrm>
              <a:prstGeom prst="rect">
                <a:avLst/>
              </a:prstGeom>
              <a:blipFill>
                <a:blip r:embed="rId4"/>
                <a:stretch>
                  <a:fillRect l="-2273" t="-1923" r="-11364" b="-19231"/>
                </a:stretch>
              </a:blipFill>
            </p:spPr>
            <p:txBody>
              <a:bodyPr/>
              <a:lstStyle/>
              <a:p>
                <a:r>
                  <a:rPr lang="en-001">
                    <a:noFill/>
                  </a:rPr>
                  <a:t> </a:t>
                </a:r>
              </a:p>
            </p:txBody>
          </p:sp>
        </mc:Fallback>
      </mc:AlternateContent>
      <p:sp>
        <p:nvSpPr>
          <p:cNvPr id="8" name="Rectangle 7">
            <a:extLst>
              <a:ext uri="{FF2B5EF4-FFF2-40B4-BE49-F238E27FC236}">
                <a16:creationId xmlns:a16="http://schemas.microsoft.com/office/drawing/2014/main" id="{58B85A34-DA34-43F4-99AA-86FFC2D52E6B}"/>
              </a:ext>
            </a:extLst>
          </p:cNvPr>
          <p:cNvSpPr/>
          <p:nvPr/>
        </p:nvSpPr>
        <p:spPr>
          <a:xfrm>
            <a:off x="6096000" y="6190539"/>
            <a:ext cx="1462260" cy="369332"/>
          </a:xfrm>
          <a:prstGeom prst="rect">
            <a:avLst/>
          </a:prstGeom>
        </p:spPr>
        <p:txBody>
          <a:bodyPr wrap="none">
            <a:spAutoFit/>
          </a:bodyPr>
          <a:lstStyle/>
          <a:p>
            <a:r>
              <a:rPr lang="en-US" altLang="zh-CN" dirty="0"/>
              <a:t>% </a:t>
            </a:r>
            <a:r>
              <a:rPr lang="zh-CN" altLang="en-US" dirty="0"/>
              <a:t>abundance</a:t>
            </a:r>
          </a:p>
        </p:txBody>
      </p:sp>
      <p:sp>
        <p:nvSpPr>
          <p:cNvPr id="9" name="Rectangle 8">
            <a:extLst>
              <a:ext uri="{FF2B5EF4-FFF2-40B4-BE49-F238E27FC236}">
                <a16:creationId xmlns:a16="http://schemas.microsoft.com/office/drawing/2014/main" id="{5AF21090-4C44-45EE-A416-64325651D260}"/>
              </a:ext>
            </a:extLst>
          </p:cNvPr>
          <p:cNvSpPr/>
          <p:nvPr/>
        </p:nvSpPr>
        <p:spPr>
          <a:xfrm>
            <a:off x="7542029" y="6204114"/>
            <a:ext cx="543739" cy="369332"/>
          </a:xfrm>
          <a:prstGeom prst="rect">
            <a:avLst/>
          </a:prstGeom>
        </p:spPr>
        <p:txBody>
          <a:bodyPr wrap="none">
            <a:spAutoFit/>
          </a:bodyPr>
          <a:lstStyle/>
          <a:p>
            <a:r>
              <a:rPr lang="zh-CN" altLang="en-US" dirty="0"/>
              <a:t>75</a:t>
            </a:r>
            <a:r>
              <a:rPr lang="en-US" altLang="zh-CN" dirty="0"/>
              <a:t>%</a:t>
            </a:r>
            <a:endParaRPr lang="zh-CN" altLang="en-US" dirty="0"/>
          </a:p>
        </p:txBody>
      </p:sp>
      <p:sp>
        <p:nvSpPr>
          <p:cNvPr id="10" name="Rectangle 9">
            <a:extLst>
              <a:ext uri="{FF2B5EF4-FFF2-40B4-BE49-F238E27FC236}">
                <a16:creationId xmlns:a16="http://schemas.microsoft.com/office/drawing/2014/main" id="{37E72493-4776-495B-B153-25EE84D0C86C}"/>
              </a:ext>
            </a:extLst>
          </p:cNvPr>
          <p:cNvSpPr/>
          <p:nvPr/>
        </p:nvSpPr>
        <p:spPr>
          <a:xfrm>
            <a:off x="9398326" y="6197558"/>
            <a:ext cx="543739" cy="369332"/>
          </a:xfrm>
          <a:prstGeom prst="rect">
            <a:avLst/>
          </a:prstGeom>
        </p:spPr>
        <p:txBody>
          <a:bodyPr wrap="none">
            <a:spAutoFit/>
          </a:bodyPr>
          <a:lstStyle/>
          <a:p>
            <a:r>
              <a:rPr lang="en-US" altLang="zh-CN" dirty="0"/>
              <a:t>2</a:t>
            </a:r>
            <a:r>
              <a:rPr lang="zh-CN" altLang="en-US" dirty="0"/>
              <a:t>5</a:t>
            </a:r>
            <a:r>
              <a:rPr lang="en-US" altLang="zh-CN" dirty="0"/>
              <a:t>%</a:t>
            </a:r>
            <a:endParaRPr lang="zh-CN" altLang="en-US" dirty="0"/>
          </a:p>
        </p:txBody>
      </p:sp>
      <p:pic>
        <p:nvPicPr>
          <p:cNvPr id="13" name="Picture 12">
            <a:extLst>
              <a:ext uri="{FF2B5EF4-FFF2-40B4-BE49-F238E27FC236}">
                <a16:creationId xmlns:a16="http://schemas.microsoft.com/office/drawing/2014/main" id="{2833CB4F-B67E-4678-897B-B1BEEA8627E6}"/>
              </a:ext>
            </a:extLst>
          </p:cNvPr>
          <p:cNvPicPr>
            <a:picLocks noChangeAspect="1"/>
          </p:cNvPicPr>
          <p:nvPr/>
        </p:nvPicPr>
        <p:blipFill>
          <a:blip r:embed="rId5"/>
          <a:stretch>
            <a:fillRect/>
          </a:stretch>
        </p:blipFill>
        <p:spPr>
          <a:xfrm>
            <a:off x="2458611" y="2246223"/>
            <a:ext cx="5100056" cy="776891"/>
          </a:xfrm>
          <a:prstGeom prst="rect">
            <a:avLst/>
          </a:prstGeom>
        </p:spPr>
      </p:pic>
      <p:cxnSp>
        <p:nvCxnSpPr>
          <p:cNvPr id="15" name="Straight Connector 14">
            <a:extLst>
              <a:ext uri="{FF2B5EF4-FFF2-40B4-BE49-F238E27FC236}">
                <a16:creationId xmlns:a16="http://schemas.microsoft.com/office/drawing/2014/main" id="{1077A776-1A9F-4A02-8E6B-CDF70BEF6255}"/>
              </a:ext>
            </a:extLst>
          </p:cNvPr>
          <p:cNvCxnSpPr/>
          <p:nvPr/>
        </p:nvCxnSpPr>
        <p:spPr>
          <a:xfrm>
            <a:off x="771525" y="1495405"/>
            <a:ext cx="36967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589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C1265-4FC0-44BC-89F3-A014364F1665}"/>
              </a:ext>
            </a:extLst>
          </p:cNvPr>
          <p:cNvSpPr>
            <a:spLocks noGrp="1"/>
          </p:cNvSpPr>
          <p:nvPr>
            <p:ph type="title"/>
          </p:nvPr>
        </p:nvSpPr>
        <p:spPr>
          <a:xfrm>
            <a:off x="413994" y="289710"/>
            <a:ext cx="10515600" cy="530421"/>
          </a:xfrm>
        </p:spPr>
        <p:txBody>
          <a:bodyPr>
            <a:normAutofit/>
          </a:bodyPr>
          <a:lstStyle/>
          <a:p>
            <a:r>
              <a:rPr lang="en-GB" sz="3200" b="1" dirty="0">
                <a:latin typeface="Times New Roman" panose="02020603050405020304" pitchFamily="18" charset="0"/>
                <a:cs typeface="Times New Roman" panose="02020603050405020304" pitchFamily="18" charset="0"/>
              </a:rPr>
              <a:t>Average atomic mass (atomic weight)</a:t>
            </a:r>
            <a:endParaRPr lang="en-001"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A0E4C2-DB7A-437F-8A59-ABA98F21A6BB}"/>
                  </a:ext>
                </a:extLst>
              </p:cNvPr>
              <p:cNvSpPr>
                <a:spLocks noGrp="1"/>
              </p:cNvSpPr>
              <p:nvPr>
                <p:ph idx="1"/>
              </p:nvPr>
            </p:nvSpPr>
            <p:spPr>
              <a:xfrm>
                <a:off x="301658" y="1008668"/>
                <a:ext cx="11052142" cy="5168295"/>
              </a:xfrm>
            </p:spPr>
            <p:txBody>
              <a:bodyPr/>
              <a:lstStyle/>
              <a:p>
                <a:r>
                  <a:rPr lang="en-GB" dirty="0">
                    <a:latin typeface="Times New Roman" panose="02020603050405020304" pitchFamily="18" charset="0"/>
                    <a:cs typeface="Times New Roman" panose="02020603050405020304" pitchFamily="18" charset="0"/>
                  </a:rPr>
                  <a:t>the </a:t>
                </a:r>
                <a:r>
                  <a:rPr lang="en-GB" i="1" dirty="0">
                    <a:latin typeface="Times New Roman" panose="02020603050405020304" pitchFamily="18" charset="0"/>
                    <a:cs typeface="Times New Roman" panose="02020603050405020304" pitchFamily="18" charset="0"/>
                  </a:rPr>
                  <a:t>average</a:t>
                </a:r>
                <a:r>
                  <a:rPr lang="en-GB" dirty="0">
                    <a:latin typeface="Times New Roman" panose="02020603050405020304" pitchFamily="18" charset="0"/>
                    <a:cs typeface="Times New Roman" panose="02020603050405020304" pitchFamily="18" charset="0"/>
                  </a:rPr>
                  <a:t> mass of an atom of a particular element.</a:t>
                </a:r>
              </a:p>
              <a:p>
                <a:r>
                  <a:rPr lang="en-US" dirty="0">
                    <a:latin typeface="Times New Roman" panose="02020603050405020304" pitchFamily="18" charset="0"/>
                    <a:cs typeface="Times New Roman" panose="02020603050405020304" pitchFamily="18" charset="0"/>
                  </a:rPr>
                  <a:t>It is calculated on basis of the </a:t>
                </a:r>
                <a:r>
                  <a:rPr lang="en-US"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relative natural abundance</a:t>
                </a:r>
                <a:r>
                  <a:rPr lang="en-US" dirty="0">
                    <a:latin typeface="Times New Roman" panose="02020603050405020304" pitchFamily="18" charset="0"/>
                    <a:cs typeface="Times New Roman" panose="02020603050405020304" pitchFamily="18" charset="0"/>
                  </a:rPr>
                  <a:t> of the element's isotopes.</a:t>
                </a:r>
                <a:r>
                  <a:rPr lang="en-GB" dirty="0">
                    <a:latin typeface="Times New Roman" panose="02020603050405020304" pitchFamily="18" charset="0"/>
                    <a:cs typeface="Times New Roman" panose="02020603050405020304" pitchFamily="18" charset="0"/>
                  </a:rPr>
                  <a:t> </a:t>
                </a:r>
              </a:p>
              <a:p>
                <a14:m>
                  <m:oMath xmlns:m="http://schemas.openxmlformats.org/officeDocument/2006/math">
                    <m:r>
                      <m:rPr>
                        <m:nor/>
                      </m:rPr>
                      <a:rPr lang="en-US" altLang="zh-CN" b="1" i="1" dirty="0">
                        <a:latin typeface="Angsana New" panose="02020603050405020304" pitchFamily="18" charset="-34"/>
                        <a:cs typeface="Angsana New" panose="02020603050405020304" pitchFamily="18" charset="-34"/>
                      </a:rPr>
                      <m:t>A</m:t>
                    </m:r>
                    <m:r>
                      <m:rPr>
                        <m:nor/>
                      </m:rPr>
                      <a:rPr lang="en-GB" altLang="zh-CN" b="1" i="1" dirty="0" smtClean="0">
                        <a:latin typeface="Angsana New" panose="02020603050405020304" pitchFamily="18" charset="-34"/>
                        <a:cs typeface="Angsana New" panose="02020603050405020304" pitchFamily="18" charset="-34"/>
                      </a:rPr>
                      <m:t>tomic</m:t>
                    </m:r>
                    <m:r>
                      <m:rPr>
                        <m:nor/>
                      </m:rPr>
                      <a:rPr lang="en-GB" altLang="zh-CN" b="1" i="1" dirty="0" smtClean="0">
                        <a:latin typeface="Angsana New" panose="02020603050405020304" pitchFamily="18" charset="-34"/>
                        <a:cs typeface="Angsana New" panose="02020603050405020304" pitchFamily="18" charset="-34"/>
                      </a:rPr>
                      <m:t> </m:t>
                    </m:r>
                    <m:r>
                      <m:rPr>
                        <m:nor/>
                      </m:rPr>
                      <a:rPr lang="en-GB" altLang="zh-CN" b="1" i="1" dirty="0" smtClean="0">
                        <a:latin typeface="Angsana New" panose="02020603050405020304" pitchFamily="18" charset="-34"/>
                        <a:cs typeface="Angsana New" panose="02020603050405020304" pitchFamily="18" charset="-34"/>
                      </a:rPr>
                      <m:t>wt</m:t>
                    </m:r>
                    <m:r>
                      <m:rPr>
                        <m:nor/>
                      </m:rPr>
                      <a:rPr lang="en-US" altLang="zh-CN" baseline="-25000" dirty="0">
                        <a:latin typeface="Angsana New" panose="02020603050405020304" pitchFamily="18" charset="-34"/>
                        <a:cs typeface="Angsana New" panose="02020603050405020304" pitchFamily="18" charset="-34"/>
                      </a:rPr>
                      <m:t> </m:t>
                    </m:r>
                    <m:r>
                      <m:rPr>
                        <m:nor/>
                      </m:rPr>
                      <a:rPr lang="pt-BR" altLang="zh-CN" dirty="0">
                        <a:latin typeface="Angsana New" panose="02020603050405020304" pitchFamily="18" charset="-34"/>
                        <a:cs typeface="Angsana New" panose="02020603050405020304" pitchFamily="18" charset="-34"/>
                      </a:rPr>
                      <m:t>=</m:t>
                    </m:r>
                    <m:r>
                      <a:rPr lang="pt-BR" altLang="zh-CN" i="1" dirty="0">
                        <a:latin typeface="Cambria Math" panose="02040503050406030204" pitchFamily="18" charset="0"/>
                        <a:cs typeface="Angsana New" panose="02020603050405020304" pitchFamily="18" charset="-34"/>
                      </a:rPr>
                      <m:t> </m:t>
                    </m:r>
                    <m:f>
                      <m:fPr>
                        <m:ctrlPr>
                          <a:rPr lang="en-US" altLang="zh-CN" i="1">
                            <a:latin typeface="Cambria Math" panose="02040503050406030204" pitchFamily="18" charset="0"/>
                          </a:rPr>
                        </m:ctrlPr>
                      </m:fPr>
                      <m:num>
                        <m:r>
                          <m:rPr>
                            <m:nor/>
                          </m:rPr>
                          <a:rPr lang="en-US" altLang="zh-CN">
                            <a:latin typeface="Angsana New" panose="02020603050405020304" pitchFamily="18" charset="-34"/>
                            <a:cs typeface="Angsana New" panose="02020603050405020304" pitchFamily="18" charset="-34"/>
                          </a:rPr>
                          <m:t>isotope</m:t>
                        </m:r>
                        <m:r>
                          <m:rPr>
                            <m:nor/>
                          </m:rPr>
                          <a:rPr lang="en-US" altLang="zh-CN">
                            <a:latin typeface="Angsana New" panose="02020603050405020304" pitchFamily="18" charset="-34"/>
                            <a:cs typeface="Angsana New" panose="02020603050405020304" pitchFamily="18" charset="-34"/>
                          </a:rPr>
                          <m:t> </m:t>
                        </m:r>
                        <m:r>
                          <m:rPr>
                            <m:nor/>
                          </m:rPr>
                          <a:rPr lang="en-US" altLang="zh-CN">
                            <a:latin typeface="Angsana New" panose="02020603050405020304" pitchFamily="18" charset="-34"/>
                            <a:cs typeface="Angsana New" panose="02020603050405020304" pitchFamily="18" charset="-34"/>
                          </a:rPr>
                          <m:t>mass</m:t>
                        </m:r>
                        <m:r>
                          <m:rPr>
                            <m:nor/>
                          </m:rPr>
                          <a:rPr lang="en-US" altLang="zh-CN">
                            <a:latin typeface="Angsana New" panose="02020603050405020304" pitchFamily="18" charset="-34"/>
                            <a:cs typeface="Angsana New" panose="02020603050405020304" pitchFamily="18" charset="-34"/>
                          </a:rPr>
                          <m:t> </m:t>
                        </m:r>
                        <m:r>
                          <m:rPr>
                            <m:nor/>
                          </m:rPr>
                          <a:rPr lang="en-US" altLang="zh-CN">
                            <a:latin typeface="Angsana New" panose="02020603050405020304" pitchFamily="18" charset="-34"/>
                            <a:cs typeface="Angsana New" panose="02020603050405020304" pitchFamily="18" charset="-34"/>
                          </a:rPr>
                          <m:t>x</m:t>
                        </m:r>
                        <m:r>
                          <m:rPr>
                            <m:nor/>
                          </m:rPr>
                          <a:rPr lang="en-US" altLang="zh-CN">
                            <a:latin typeface="Angsana New" panose="02020603050405020304" pitchFamily="18" charset="-34"/>
                            <a:cs typeface="Angsana New" panose="02020603050405020304" pitchFamily="18" charset="-34"/>
                          </a:rPr>
                          <m:t> </m:t>
                        </m:r>
                        <m:r>
                          <m:rPr>
                            <m:nor/>
                          </m:rPr>
                          <a:rPr lang="en-US" altLang="zh-CN">
                            <a:latin typeface="Angsana New" panose="02020603050405020304" pitchFamily="18" charset="-34"/>
                            <a:cs typeface="Angsana New" panose="02020603050405020304" pitchFamily="18" charset="-34"/>
                          </a:rPr>
                          <m:t>abundance</m:t>
                        </m:r>
                      </m:num>
                      <m:den>
                        <m:r>
                          <a:rPr lang="en-US" altLang="zh-CN" i="1" dirty="0">
                            <a:latin typeface="Cambria Math" panose="02040503050406030204" pitchFamily="18" charset="0"/>
                          </a:rPr>
                          <m:t>100</m:t>
                        </m:r>
                      </m:den>
                    </m:f>
                  </m:oMath>
                </a14:m>
                <a:endParaRPr lang="en-US" altLang="zh-CN" dirty="0">
                  <a:latin typeface="Angsana New" panose="02020603050405020304" pitchFamily="18" charset="-34"/>
                  <a:cs typeface="Angsana New" panose="02020603050405020304" pitchFamily="18" charset="-34"/>
                </a:endParaRPr>
              </a:p>
              <a:p>
                <a:pPr marL="0" indent="0">
                  <a:buNone/>
                </a:pPr>
                <a:r>
                  <a:rPr lang="en-US" altLang="zh-CN" b="1" dirty="0">
                    <a:solidFill>
                      <a:srgbClr val="FF0000"/>
                    </a:solidFill>
                    <a:latin typeface="Angsana New" panose="02020603050405020304" pitchFamily="18" charset="-34"/>
                    <a:cs typeface="Angsana New" panose="02020603050405020304" pitchFamily="18" charset="-34"/>
                  </a:rPr>
                  <a:t>What is </a:t>
                </a:r>
                <a:r>
                  <a:rPr lang="en-US" altLang="zh-CN" b="1" i="1" dirty="0" err="1">
                    <a:solidFill>
                      <a:srgbClr val="FF0000"/>
                    </a:solidFill>
                    <a:latin typeface="Angsana New" panose="02020603050405020304" pitchFamily="18" charset="-34"/>
                    <a:cs typeface="Angsana New" panose="02020603050405020304" pitchFamily="18" charset="-34"/>
                  </a:rPr>
                  <a:t>A</a:t>
                </a:r>
                <a:r>
                  <a:rPr lang="en-US" altLang="zh-CN" b="1" i="1" baseline="-25000" dirty="0" err="1">
                    <a:solidFill>
                      <a:srgbClr val="FF0000"/>
                    </a:solidFill>
                    <a:latin typeface="Angsana New" panose="02020603050405020304" pitchFamily="18" charset="-34"/>
                    <a:cs typeface="Angsana New" panose="02020603050405020304" pitchFamily="18" charset="-34"/>
                  </a:rPr>
                  <a:t>r</a:t>
                </a:r>
                <a:r>
                  <a:rPr lang="en-US" altLang="zh-CN" b="1" i="1" baseline="-25000" dirty="0">
                    <a:solidFill>
                      <a:srgbClr val="FF0000"/>
                    </a:solidFill>
                    <a:latin typeface="Angsana New" panose="02020603050405020304" pitchFamily="18" charset="-34"/>
                    <a:cs typeface="Angsana New" panose="02020603050405020304" pitchFamily="18" charset="-34"/>
                  </a:rPr>
                  <a:t> </a:t>
                </a:r>
                <a:r>
                  <a:rPr lang="en-US" altLang="zh-CN" b="1" dirty="0">
                    <a:solidFill>
                      <a:srgbClr val="FF0000"/>
                    </a:solidFill>
                    <a:latin typeface="Angsana New" panose="02020603050405020304" pitchFamily="18" charset="-34"/>
                    <a:cs typeface="Angsana New" panose="02020603050405020304" pitchFamily="18" charset="-34"/>
                  </a:rPr>
                  <a:t>of Chlorine atom? </a:t>
                </a:r>
              </a:p>
              <a:p>
                <a:pPr marL="0" indent="0">
                  <a:buNone/>
                </a:pPr>
                <a:r>
                  <a:rPr lang="en-US" altLang="zh-CN" dirty="0">
                    <a:latin typeface="Angsana New" panose="02020603050405020304" pitchFamily="18" charset="-34"/>
                    <a:cs typeface="Angsana New" panose="02020603050405020304" pitchFamily="18" charset="-34"/>
                  </a:rPr>
                  <a:t>Hence the </a:t>
                </a:r>
                <a:r>
                  <a:rPr lang="en-US" altLang="zh-CN" b="1" i="1" dirty="0" err="1">
                    <a:latin typeface="Angsana New" panose="02020603050405020304" pitchFamily="18" charset="-34"/>
                    <a:cs typeface="Angsana New" panose="02020603050405020304" pitchFamily="18" charset="-34"/>
                  </a:rPr>
                  <a:t>A</a:t>
                </a:r>
                <a:r>
                  <a:rPr lang="en-US" altLang="zh-CN" b="1" i="1" baseline="-25000" dirty="0" err="1">
                    <a:latin typeface="Angsana New" panose="02020603050405020304" pitchFamily="18" charset="-34"/>
                    <a:cs typeface="Angsana New" panose="02020603050405020304" pitchFamily="18" charset="-34"/>
                  </a:rPr>
                  <a:t>r</a:t>
                </a:r>
                <a:r>
                  <a:rPr lang="en-US" altLang="zh-CN" dirty="0">
                    <a:latin typeface="Angsana New" panose="02020603050405020304" pitchFamily="18" charset="-34"/>
                    <a:cs typeface="Angsana New" panose="02020603050405020304" pitchFamily="18" charset="-34"/>
                  </a:rPr>
                  <a:t> of a chlorine atom is:</a:t>
                </a:r>
              </a:p>
              <a:p>
                <a14:m>
                  <m:oMath xmlns:m="http://schemas.openxmlformats.org/officeDocument/2006/math">
                    <m:r>
                      <m:rPr>
                        <m:nor/>
                      </m:rPr>
                      <a:rPr lang="en-US" altLang="zh-CN" sz="2400" b="1" i="1" dirty="0">
                        <a:latin typeface="Angsana New" panose="02020603050405020304" pitchFamily="18" charset="-34"/>
                        <a:cs typeface="Angsana New" panose="02020603050405020304" pitchFamily="18" charset="-34"/>
                      </a:rPr>
                      <m:t>A</m:t>
                    </m:r>
                    <m:r>
                      <m:rPr>
                        <m:nor/>
                      </m:rPr>
                      <a:rPr lang="en-US" altLang="zh-CN" sz="2400" b="1" i="1" baseline="-25000" dirty="0">
                        <a:latin typeface="Angsana New" panose="02020603050405020304" pitchFamily="18" charset="-34"/>
                        <a:cs typeface="Angsana New" panose="02020603050405020304" pitchFamily="18" charset="-34"/>
                      </a:rPr>
                      <m:t>r</m:t>
                    </m:r>
                    <m:r>
                      <m:rPr>
                        <m:nor/>
                      </m:rPr>
                      <a:rPr lang="en-US" altLang="zh-CN" sz="2400" baseline="-25000" dirty="0">
                        <a:latin typeface="Angsana New" panose="02020603050405020304" pitchFamily="18" charset="-34"/>
                        <a:cs typeface="Angsana New" panose="02020603050405020304" pitchFamily="18" charset="-34"/>
                      </a:rPr>
                      <m:t> </m:t>
                    </m:r>
                    <m:r>
                      <m:rPr>
                        <m:nor/>
                      </m:rPr>
                      <a:rPr lang="pt-BR" altLang="zh-CN" sz="2400" dirty="0">
                        <a:latin typeface="Angsana New" panose="02020603050405020304" pitchFamily="18" charset="-34"/>
                        <a:cs typeface="Angsana New" panose="02020603050405020304" pitchFamily="18" charset="-34"/>
                      </a:rPr>
                      <m:t>=</m:t>
                    </m:r>
                    <m:r>
                      <a:rPr lang="pt-BR" altLang="zh-CN" sz="2400" i="1" dirty="0">
                        <a:latin typeface="Cambria Math" panose="02040503050406030204" pitchFamily="18" charset="0"/>
                        <a:cs typeface="Angsana New" panose="02020603050405020304" pitchFamily="18" charset="-34"/>
                      </a:rPr>
                      <m:t> </m:t>
                    </m:r>
                    <m:f>
                      <m:fPr>
                        <m:ctrlPr>
                          <a:rPr lang="en-US" altLang="zh-CN" sz="2400" i="1">
                            <a:latin typeface="Cambria Math" panose="02040503050406030204" pitchFamily="18" charset="0"/>
                          </a:rPr>
                        </m:ctrlPr>
                      </m:fPr>
                      <m:num>
                        <m:r>
                          <m:rPr>
                            <m:nor/>
                          </m:rPr>
                          <a:rPr lang="en-US" altLang="zh-CN" i="1">
                            <a:latin typeface="Angsana New" panose="02020603050405020304" pitchFamily="18" charset="-34"/>
                            <a:cs typeface="Angsana New" panose="02020603050405020304" pitchFamily="18" charset="-34"/>
                          </a:rPr>
                          <m:t>(75 × 35) + (25 × 37)</m:t>
                        </m:r>
                      </m:num>
                      <m:den>
                        <m:r>
                          <a:rPr lang="en-US" altLang="zh-CN" sz="2400" i="1" dirty="0">
                            <a:latin typeface="Cambria Math" panose="02040503050406030204" pitchFamily="18" charset="0"/>
                          </a:rPr>
                          <m:t>100</m:t>
                        </m:r>
                      </m:den>
                    </m:f>
                  </m:oMath>
                </a14:m>
                <a:endParaRPr lang="en-US" altLang="zh-CN" sz="2400" dirty="0">
                  <a:latin typeface="Angsana New" panose="02020603050405020304" pitchFamily="18" charset="-34"/>
                  <a:cs typeface="Angsana New" panose="02020603050405020304" pitchFamily="18" charset="-34"/>
                </a:endParaRPr>
              </a:p>
              <a:p>
                <a:pPr marL="0" indent="0">
                  <a:buNone/>
                </a:pPr>
                <a:r>
                  <a:rPr lang="en-GB" altLang="zh-CN" dirty="0">
                    <a:latin typeface="Angsana New" panose="02020603050405020304" pitchFamily="18" charset="-34"/>
                    <a:cs typeface="Angsana New" panose="02020603050405020304" pitchFamily="18" charset="-34"/>
                  </a:rPr>
                  <a:t>	= 35.5 </a:t>
                </a:r>
                <a:r>
                  <a:rPr lang="en-GB" altLang="zh-CN" dirty="0" err="1">
                    <a:latin typeface="Angsana New" panose="02020603050405020304" pitchFamily="18" charset="-34"/>
                    <a:cs typeface="Angsana New" panose="02020603050405020304" pitchFamily="18" charset="-34"/>
                  </a:rPr>
                  <a:t>amu</a:t>
                </a:r>
                <a:endParaRPr lang="en-GB" altLang="zh-CN" dirty="0">
                  <a:latin typeface="Angsana New" panose="02020603050405020304" pitchFamily="18" charset="-34"/>
                  <a:cs typeface="Angsana New" panose="02020603050405020304" pitchFamily="18" charset="-34"/>
                </a:endParaRPr>
              </a:p>
              <a:p>
                <a:endParaRPr lang="en-001"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51A0E4C2-DB7A-437F-8A59-ABA98F21A6BB}"/>
                  </a:ext>
                </a:extLst>
              </p:cNvPr>
              <p:cNvSpPr>
                <a:spLocks noGrp="1" noRot="1" noChangeAspect="1" noMove="1" noResize="1" noEditPoints="1" noAdjustHandles="1" noChangeArrowheads="1" noChangeShapeType="1" noTextEdit="1"/>
              </p:cNvSpPr>
              <p:nvPr>
                <p:ph idx="1"/>
              </p:nvPr>
            </p:nvSpPr>
            <p:spPr>
              <a:xfrm>
                <a:off x="301658" y="1008668"/>
                <a:ext cx="11052142" cy="5168295"/>
              </a:xfrm>
              <a:blipFill>
                <a:blip r:embed="rId3"/>
                <a:stretch>
                  <a:fillRect l="-1103" t="-2005"/>
                </a:stretch>
              </a:blipFill>
            </p:spPr>
            <p:txBody>
              <a:bodyPr/>
              <a:lstStyle/>
              <a:p>
                <a:r>
                  <a:rPr lang="en-001">
                    <a:noFill/>
                  </a:rPr>
                  <a:t> </a:t>
                </a:r>
              </a:p>
            </p:txBody>
          </p:sp>
        </mc:Fallback>
      </mc:AlternateContent>
    </p:spTree>
    <p:extLst>
      <p:ext uri="{BB962C8B-B14F-4D97-AF65-F5344CB8AC3E}">
        <p14:creationId xmlns:p14="http://schemas.microsoft.com/office/powerpoint/2010/main" val="1994563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D657-24F5-489F-885F-7F3288B5B1D9}"/>
              </a:ext>
            </a:extLst>
          </p:cNvPr>
          <p:cNvSpPr>
            <a:spLocks noGrp="1"/>
          </p:cNvSpPr>
          <p:nvPr>
            <p:ph type="title"/>
          </p:nvPr>
        </p:nvSpPr>
        <p:spPr>
          <a:xfrm>
            <a:off x="838200" y="365125"/>
            <a:ext cx="10515600" cy="407873"/>
          </a:xfrm>
        </p:spPr>
        <p:txBody>
          <a:bodyPr>
            <a:noAutofit/>
          </a:bodyPr>
          <a:lstStyle/>
          <a:p>
            <a:r>
              <a:rPr lang="en-GB" sz="3200" b="1" dirty="0">
                <a:solidFill>
                  <a:srgbClr val="FF0000"/>
                </a:solidFill>
                <a:latin typeface="Times New Roman" panose="02020603050405020304" pitchFamily="18" charset="0"/>
                <a:cs typeface="Times New Roman" panose="02020603050405020304" pitchFamily="18" charset="0"/>
              </a:rPr>
              <a:t>Exercise</a:t>
            </a:r>
            <a:endParaRPr lang="en-001" sz="32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E5161E-455C-4245-A7DF-D8E87A45B041}"/>
              </a:ext>
            </a:extLst>
          </p:cNvPr>
          <p:cNvSpPr>
            <a:spLocks noGrp="1"/>
          </p:cNvSpPr>
          <p:nvPr>
            <p:ph idx="1"/>
          </p:nvPr>
        </p:nvSpPr>
        <p:spPr>
          <a:xfrm>
            <a:off x="838200" y="876693"/>
            <a:ext cx="10515600" cy="5300270"/>
          </a:xfrm>
        </p:spPr>
        <p:txBody>
          <a:bodyPr/>
          <a:lstStyle/>
          <a:p>
            <a:r>
              <a:rPr lang="en-GB" dirty="0">
                <a:latin typeface="Times New Roman" panose="02020603050405020304" pitchFamily="18" charset="0"/>
                <a:cs typeface="Times New Roman" panose="02020603050405020304" pitchFamily="18" charset="0"/>
              </a:rPr>
              <a:t>Given the mass and abundance below, calculate the </a:t>
            </a:r>
            <a:r>
              <a:rPr lang="en-GB" b="1" dirty="0">
                <a:latin typeface="Times New Roman" panose="02020603050405020304" pitchFamily="18" charset="0"/>
                <a:cs typeface="Times New Roman" panose="02020603050405020304" pitchFamily="18" charset="0"/>
              </a:rPr>
              <a:t>average atomic mass</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atomic weight</a:t>
            </a:r>
            <a:r>
              <a:rPr lang="en-GB" dirty="0">
                <a:latin typeface="Times New Roman" panose="02020603050405020304" pitchFamily="18" charset="0"/>
                <a:cs typeface="Times New Roman" panose="02020603050405020304" pitchFamily="18" charset="0"/>
              </a:rPr>
              <a:t>) of the following isotopes:</a:t>
            </a:r>
            <a:endParaRPr lang="en-00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81B489C-7D19-45BB-8943-AA2DFC418B8C}"/>
              </a:ext>
            </a:extLst>
          </p:cNvPr>
          <p:cNvPicPr>
            <a:picLocks noChangeAspect="1"/>
          </p:cNvPicPr>
          <p:nvPr/>
        </p:nvPicPr>
        <p:blipFill>
          <a:blip r:embed="rId2"/>
          <a:stretch>
            <a:fillRect/>
          </a:stretch>
        </p:blipFill>
        <p:spPr>
          <a:xfrm>
            <a:off x="165271" y="1803391"/>
            <a:ext cx="6308292" cy="2553634"/>
          </a:xfrm>
          <a:prstGeom prst="rect">
            <a:avLst/>
          </a:prstGeom>
        </p:spPr>
      </p:pic>
      <p:pic>
        <p:nvPicPr>
          <p:cNvPr id="5" name="Picture 4">
            <a:extLst>
              <a:ext uri="{FF2B5EF4-FFF2-40B4-BE49-F238E27FC236}">
                <a16:creationId xmlns:a16="http://schemas.microsoft.com/office/drawing/2014/main" id="{055A3F9C-9470-40F3-AB20-55C851404013}"/>
              </a:ext>
            </a:extLst>
          </p:cNvPr>
          <p:cNvPicPr>
            <a:picLocks noChangeAspect="1"/>
          </p:cNvPicPr>
          <p:nvPr/>
        </p:nvPicPr>
        <p:blipFill>
          <a:blip r:embed="rId3"/>
          <a:stretch>
            <a:fillRect/>
          </a:stretch>
        </p:blipFill>
        <p:spPr>
          <a:xfrm>
            <a:off x="6683310" y="2341020"/>
            <a:ext cx="5151751" cy="3221095"/>
          </a:xfrm>
          <a:prstGeom prst="rect">
            <a:avLst/>
          </a:prstGeom>
        </p:spPr>
      </p:pic>
      <p:pic>
        <p:nvPicPr>
          <p:cNvPr id="6" name="Picture 5">
            <a:extLst>
              <a:ext uri="{FF2B5EF4-FFF2-40B4-BE49-F238E27FC236}">
                <a16:creationId xmlns:a16="http://schemas.microsoft.com/office/drawing/2014/main" id="{5DCEBC3F-25CC-4BE5-A7F5-B4CFAD8D6B8E}"/>
              </a:ext>
            </a:extLst>
          </p:cNvPr>
          <p:cNvPicPr>
            <a:picLocks noChangeAspect="1"/>
          </p:cNvPicPr>
          <p:nvPr/>
        </p:nvPicPr>
        <p:blipFill>
          <a:blip r:embed="rId4"/>
          <a:stretch>
            <a:fillRect/>
          </a:stretch>
        </p:blipFill>
        <p:spPr>
          <a:xfrm>
            <a:off x="150351" y="4610840"/>
            <a:ext cx="6323212" cy="2091617"/>
          </a:xfrm>
          <a:prstGeom prst="rect">
            <a:avLst/>
          </a:prstGeom>
        </p:spPr>
      </p:pic>
    </p:spTree>
    <p:extLst>
      <p:ext uri="{BB962C8B-B14F-4D97-AF65-F5344CB8AC3E}">
        <p14:creationId xmlns:p14="http://schemas.microsoft.com/office/powerpoint/2010/main" val="3941580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0835-B14F-469C-AC4A-598D9A2C6079}"/>
              </a:ext>
            </a:extLst>
          </p:cNvPr>
          <p:cNvSpPr>
            <a:spLocks noGrp="1"/>
          </p:cNvSpPr>
          <p:nvPr>
            <p:ph type="title"/>
          </p:nvPr>
        </p:nvSpPr>
        <p:spPr>
          <a:xfrm>
            <a:off x="517688" y="181458"/>
            <a:ext cx="10515600" cy="662781"/>
          </a:xfrm>
        </p:spPr>
        <p:txBody>
          <a:bodyPr>
            <a:normAutofit/>
          </a:bodyPr>
          <a:lstStyle/>
          <a:p>
            <a:r>
              <a:rPr lang="en-GB" sz="3200" b="1" dirty="0">
                <a:latin typeface="Times New Roman" panose="02020603050405020304" pitchFamily="18" charset="0"/>
                <a:cs typeface="Times New Roman" panose="02020603050405020304" pitchFamily="18" charset="0"/>
              </a:rPr>
              <a:t>Mass spectrometry</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F3F91D-7221-4AB3-BD64-554C4E041A40}"/>
              </a:ext>
            </a:extLst>
          </p:cNvPr>
          <p:cNvSpPr>
            <a:spLocks noGrp="1"/>
          </p:cNvSpPr>
          <p:nvPr>
            <p:ph idx="1"/>
          </p:nvPr>
        </p:nvSpPr>
        <p:spPr/>
        <p:txBody>
          <a:bodyPr/>
          <a:lstStyle/>
          <a:p>
            <a:endParaRPr lang="en-001"/>
          </a:p>
        </p:txBody>
      </p:sp>
      <p:pic>
        <p:nvPicPr>
          <p:cNvPr id="4" name="Picture 3">
            <a:extLst>
              <a:ext uri="{FF2B5EF4-FFF2-40B4-BE49-F238E27FC236}">
                <a16:creationId xmlns:a16="http://schemas.microsoft.com/office/drawing/2014/main" id="{2BE49C97-350F-46E6-B8E3-904DF89DF8A2}"/>
              </a:ext>
            </a:extLst>
          </p:cNvPr>
          <p:cNvPicPr>
            <a:picLocks noChangeAspect="1"/>
          </p:cNvPicPr>
          <p:nvPr/>
        </p:nvPicPr>
        <p:blipFill>
          <a:blip r:embed="rId2"/>
          <a:stretch>
            <a:fillRect/>
          </a:stretch>
        </p:blipFill>
        <p:spPr>
          <a:xfrm>
            <a:off x="300872" y="990199"/>
            <a:ext cx="6750622" cy="5332724"/>
          </a:xfrm>
          <a:prstGeom prst="rect">
            <a:avLst/>
          </a:prstGeom>
        </p:spPr>
      </p:pic>
      <p:pic>
        <p:nvPicPr>
          <p:cNvPr id="5" name="Picture 4">
            <a:extLst>
              <a:ext uri="{FF2B5EF4-FFF2-40B4-BE49-F238E27FC236}">
                <a16:creationId xmlns:a16="http://schemas.microsoft.com/office/drawing/2014/main" id="{34E633B3-6C9A-42FC-B678-B4C501D3E23D}"/>
              </a:ext>
            </a:extLst>
          </p:cNvPr>
          <p:cNvPicPr>
            <a:picLocks noChangeAspect="1"/>
          </p:cNvPicPr>
          <p:nvPr/>
        </p:nvPicPr>
        <p:blipFill>
          <a:blip r:embed="rId3"/>
          <a:stretch>
            <a:fillRect/>
          </a:stretch>
        </p:blipFill>
        <p:spPr>
          <a:xfrm>
            <a:off x="7309603" y="990199"/>
            <a:ext cx="4581525" cy="5381625"/>
          </a:xfrm>
          <a:prstGeom prst="rect">
            <a:avLst/>
          </a:prstGeom>
        </p:spPr>
      </p:pic>
    </p:spTree>
    <p:extLst>
      <p:ext uri="{BB962C8B-B14F-4D97-AF65-F5344CB8AC3E}">
        <p14:creationId xmlns:p14="http://schemas.microsoft.com/office/powerpoint/2010/main" val="1423250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BA26-6CA5-41B1-A9DC-EB90A23D81CB}"/>
              </a:ext>
            </a:extLst>
          </p:cNvPr>
          <p:cNvSpPr>
            <a:spLocks noGrp="1"/>
          </p:cNvSpPr>
          <p:nvPr>
            <p:ph type="title"/>
          </p:nvPr>
        </p:nvSpPr>
        <p:spPr>
          <a:xfrm>
            <a:off x="838199" y="191678"/>
            <a:ext cx="10515600" cy="609600"/>
          </a:xfrm>
        </p:spPr>
        <p:txBody>
          <a:bodyPr>
            <a:noAutofit/>
          </a:bodyPr>
          <a:lstStyle/>
          <a:p>
            <a:r>
              <a:rPr lang="en-GB" sz="3200" b="1" dirty="0">
                <a:latin typeface="Times New Roman" panose="02020603050405020304" pitchFamily="18" charset="0"/>
                <a:cs typeface="Times New Roman" panose="02020603050405020304" pitchFamily="18" charset="0"/>
              </a:rPr>
              <a:t>Ions</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C002AA-C361-47B8-AAB8-91F700246019}"/>
              </a:ext>
            </a:extLst>
          </p:cNvPr>
          <p:cNvSpPr>
            <a:spLocks noGrp="1"/>
          </p:cNvSpPr>
          <p:nvPr>
            <p:ph idx="1"/>
          </p:nvPr>
        </p:nvSpPr>
        <p:spPr>
          <a:xfrm>
            <a:off x="126999" y="801278"/>
            <a:ext cx="8677635" cy="5375686"/>
          </a:xfrm>
        </p:spPr>
        <p:txBody>
          <a:bodyPr>
            <a:normAutofit/>
          </a:bodyPr>
          <a:lstStyle/>
          <a:p>
            <a:r>
              <a:rPr lang="en-GB" b="1" dirty="0">
                <a:solidFill>
                  <a:srgbClr val="FF0000"/>
                </a:solidFill>
                <a:latin typeface="Times New Roman" panose="02020603050405020304" pitchFamily="18" charset="0"/>
                <a:cs typeface="Times New Roman" panose="02020603050405020304" pitchFamily="18" charset="0"/>
              </a:rPr>
              <a:t>Ion</a:t>
            </a:r>
            <a:r>
              <a:rPr lang="en-GB" dirty="0">
                <a:latin typeface="Times New Roman" panose="02020603050405020304" pitchFamily="18" charset="0"/>
                <a:cs typeface="Times New Roman" panose="02020603050405020304" pitchFamily="18" charset="0"/>
              </a:rPr>
              <a:t> is an atom or group of atoms that have a charge</a:t>
            </a:r>
          </a:p>
          <a:p>
            <a:r>
              <a:rPr lang="en-US" altLang="zh-CN" sz="2400" dirty="0">
                <a:latin typeface="Times New Roman" panose="02020603050405020304" pitchFamily="18" charset="0"/>
                <a:cs typeface="Times New Roman" panose="02020603050405020304" pitchFamily="18" charset="0"/>
              </a:rPr>
              <a:t>The electron holding capacity of each orbit/shell of any atom is </a:t>
            </a:r>
            <a:r>
              <a:rPr lang="en-US" altLang="zh-CN" sz="2400" b="1" dirty="0">
                <a:latin typeface="Times New Roman" panose="02020603050405020304" pitchFamily="18" charset="0"/>
                <a:cs typeface="Times New Roman" panose="02020603050405020304" pitchFamily="18" charset="0"/>
              </a:rPr>
              <a:t>2n</a:t>
            </a:r>
            <a:r>
              <a:rPr lang="en-US" altLang="zh-CN" sz="2400" b="1"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t>
            </a:r>
          </a:p>
          <a:p>
            <a:pPr marL="0" indent="0">
              <a:buNone/>
            </a:pPr>
            <a:r>
              <a:rPr lang="en-US" altLang="zh-CN" i="1" dirty="0">
                <a:latin typeface="Angsana New" panose="02020603050405020304" pitchFamily="18" charset="-34"/>
                <a:cs typeface="Angsana New" panose="02020603050405020304" pitchFamily="18" charset="-34"/>
              </a:rPr>
              <a:t>     </a:t>
            </a:r>
            <a:r>
              <a:rPr lang="en-US" altLang="zh-CN" dirty="0">
                <a:latin typeface="Angsana New" panose="02020603050405020304" pitchFamily="18" charset="-34"/>
                <a:cs typeface="Angsana New" panose="02020603050405020304" pitchFamily="18" charset="-34"/>
              </a:rPr>
              <a:t>[</a:t>
            </a:r>
            <a:r>
              <a:rPr lang="en-US" altLang="zh-CN" b="1" i="1" dirty="0">
                <a:latin typeface="Angsana New" panose="02020603050405020304" pitchFamily="18" charset="-34"/>
                <a:cs typeface="Angsana New" panose="02020603050405020304" pitchFamily="18" charset="-34"/>
              </a:rPr>
              <a:t>n</a:t>
            </a:r>
            <a:r>
              <a:rPr lang="en-US" altLang="zh-CN" dirty="0">
                <a:latin typeface="Angsana New" panose="02020603050405020304" pitchFamily="18" charset="-34"/>
                <a:cs typeface="Angsana New" panose="02020603050405020304" pitchFamily="18" charset="-34"/>
              </a:rPr>
              <a:t> represents the orbit or shell number, or </a:t>
            </a:r>
            <a:r>
              <a:rPr lang="en-US" altLang="zh-CN" b="1" dirty="0">
                <a:latin typeface="Angsana New" panose="02020603050405020304" pitchFamily="18" charset="-34"/>
                <a:cs typeface="Angsana New" panose="02020603050405020304" pitchFamily="18" charset="-34"/>
              </a:rPr>
              <a:t>principal quantum number</a:t>
            </a:r>
            <a:r>
              <a:rPr lang="en-US" altLang="zh-CN" dirty="0">
                <a:latin typeface="Angsana New" panose="02020603050405020304" pitchFamily="18" charset="-34"/>
                <a:cs typeface="Angsana New" panose="02020603050405020304" pitchFamily="18" charset="-34"/>
              </a:rPr>
              <a:t>]</a:t>
            </a:r>
          </a:p>
          <a:p>
            <a:pPr marL="0" indent="0">
              <a:buNone/>
            </a:pPr>
            <a:r>
              <a:rPr lang="en-US" altLang="zh-CN" i="1" dirty="0">
                <a:latin typeface="Angsana New" panose="02020603050405020304" pitchFamily="18" charset="-34"/>
                <a:cs typeface="Angsana New" panose="02020603050405020304" pitchFamily="18" charset="-34"/>
              </a:rPr>
              <a:t>1. </a:t>
            </a:r>
            <a:r>
              <a:rPr lang="en-US" altLang="zh-CN" b="1" i="1" dirty="0">
                <a:solidFill>
                  <a:srgbClr val="00B050"/>
                </a:solidFill>
                <a:latin typeface="Angsana New" panose="02020603050405020304" pitchFamily="18" charset="-34"/>
                <a:cs typeface="Angsana New" panose="02020603050405020304" pitchFamily="18" charset="-34"/>
              </a:rPr>
              <a:t>n=1, </a:t>
            </a:r>
            <a:r>
              <a:rPr lang="en-US" altLang="zh-CN" b="1" i="1" dirty="0">
                <a:solidFill>
                  <a:srgbClr val="FF0000"/>
                </a:solidFill>
                <a:latin typeface="Angsana New" panose="02020603050405020304" pitchFamily="18" charset="-34"/>
                <a:cs typeface="Angsana New" panose="02020603050405020304" pitchFamily="18" charset="-34"/>
              </a:rPr>
              <a:t>K</a:t>
            </a:r>
            <a:r>
              <a:rPr lang="en-US" altLang="zh-CN" b="1" i="1" dirty="0">
                <a:solidFill>
                  <a:srgbClr val="00B050"/>
                </a:solidFill>
                <a:latin typeface="Angsana New" panose="02020603050405020304" pitchFamily="18" charset="-34"/>
                <a:cs typeface="Angsana New" panose="02020603050405020304" pitchFamily="18" charset="-34"/>
              </a:rPr>
              <a:t>: </a:t>
            </a:r>
            <a:r>
              <a:rPr lang="pt-BR" altLang="zh-CN" dirty="0">
                <a:latin typeface="Angsana New" panose="02020603050405020304" pitchFamily="18" charset="-34"/>
                <a:cs typeface="Angsana New" panose="02020603050405020304" pitchFamily="18" charset="-34"/>
              </a:rPr>
              <a:t>2n</a:t>
            </a:r>
            <a:r>
              <a:rPr lang="pt-BR" altLang="zh-CN" baseline="30000" dirty="0">
                <a:latin typeface="Angsana New" panose="02020603050405020304" pitchFamily="18" charset="-34"/>
                <a:cs typeface="Angsana New" panose="02020603050405020304" pitchFamily="18" charset="-34"/>
              </a:rPr>
              <a:t>2</a:t>
            </a:r>
            <a:r>
              <a:rPr lang="pt-BR" altLang="zh-CN" dirty="0">
                <a:latin typeface="Angsana New" panose="02020603050405020304" pitchFamily="18" charset="-34"/>
                <a:cs typeface="Angsana New" panose="02020603050405020304" pitchFamily="18" charset="-34"/>
              </a:rPr>
              <a:t> = 2 × 1</a:t>
            </a:r>
            <a:r>
              <a:rPr lang="pt-BR" altLang="zh-CN" baseline="30000" dirty="0">
                <a:latin typeface="Angsana New" panose="02020603050405020304" pitchFamily="18" charset="-34"/>
                <a:cs typeface="Angsana New" panose="02020603050405020304" pitchFamily="18" charset="-34"/>
              </a:rPr>
              <a:t>2</a:t>
            </a:r>
            <a:r>
              <a:rPr lang="pt-BR" altLang="zh-CN" dirty="0">
                <a:latin typeface="Angsana New" panose="02020603050405020304" pitchFamily="18" charset="-34"/>
                <a:cs typeface="Angsana New" panose="02020603050405020304" pitchFamily="18" charset="-34"/>
              </a:rPr>
              <a:t> = 2 electrons</a:t>
            </a:r>
            <a:endParaRPr lang="en-US" altLang="zh-CN" b="1" i="1" dirty="0">
              <a:solidFill>
                <a:srgbClr val="FF0000"/>
              </a:solidFill>
              <a:latin typeface="Angsana New" panose="02020603050405020304" pitchFamily="18" charset="-34"/>
              <a:cs typeface="Angsana New" panose="02020603050405020304" pitchFamily="18" charset="-34"/>
            </a:endParaRPr>
          </a:p>
          <a:p>
            <a:pPr marL="0" indent="0">
              <a:buNone/>
            </a:pPr>
            <a:r>
              <a:rPr lang="en-US" altLang="zh-CN" i="1" dirty="0">
                <a:latin typeface="Angsana New" panose="02020603050405020304" pitchFamily="18" charset="-34"/>
                <a:cs typeface="Angsana New" panose="02020603050405020304" pitchFamily="18" charset="-34"/>
              </a:rPr>
              <a:t>2. </a:t>
            </a:r>
            <a:r>
              <a:rPr lang="en-US" altLang="zh-CN" b="1" i="1" dirty="0">
                <a:solidFill>
                  <a:srgbClr val="00B050"/>
                </a:solidFill>
                <a:latin typeface="Angsana New" panose="02020603050405020304" pitchFamily="18" charset="-34"/>
                <a:cs typeface="Angsana New" panose="02020603050405020304" pitchFamily="18" charset="-34"/>
              </a:rPr>
              <a:t>n=2, L: </a:t>
            </a:r>
            <a:r>
              <a:rPr lang="pt-BR" altLang="zh-CN" dirty="0">
                <a:latin typeface="Angsana New" panose="02020603050405020304" pitchFamily="18" charset="-34"/>
                <a:cs typeface="Angsana New" panose="02020603050405020304" pitchFamily="18" charset="-34"/>
              </a:rPr>
              <a:t>2n</a:t>
            </a:r>
            <a:r>
              <a:rPr lang="pt-BR" altLang="zh-CN" baseline="30000" dirty="0">
                <a:latin typeface="Angsana New" panose="02020603050405020304" pitchFamily="18" charset="-34"/>
                <a:cs typeface="Angsana New" panose="02020603050405020304" pitchFamily="18" charset="-34"/>
              </a:rPr>
              <a:t>2</a:t>
            </a:r>
            <a:r>
              <a:rPr lang="pt-BR" altLang="zh-CN" dirty="0">
                <a:latin typeface="Angsana New" panose="02020603050405020304" pitchFamily="18" charset="-34"/>
                <a:cs typeface="Angsana New" panose="02020603050405020304" pitchFamily="18" charset="-34"/>
              </a:rPr>
              <a:t> = 2 × 2</a:t>
            </a:r>
            <a:r>
              <a:rPr lang="pt-BR" altLang="zh-CN" baseline="30000" dirty="0">
                <a:latin typeface="Angsana New" panose="02020603050405020304" pitchFamily="18" charset="-34"/>
                <a:cs typeface="Angsana New" panose="02020603050405020304" pitchFamily="18" charset="-34"/>
              </a:rPr>
              <a:t>2</a:t>
            </a:r>
            <a:r>
              <a:rPr lang="pt-BR" altLang="zh-CN" dirty="0">
                <a:latin typeface="Angsana New" panose="02020603050405020304" pitchFamily="18" charset="-34"/>
                <a:cs typeface="Angsana New" panose="02020603050405020304" pitchFamily="18" charset="-34"/>
              </a:rPr>
              <a:t> = 8 electrons</a:t>
            </a:r>
            <a:endParaRPr lang="en-US" altLang="zh-CN" b="1" i="1" dirty="0">
              <a:solidFill>
                <a:srgbClr val="FF0000"/>
              </a:solidFill>
              <a:latin typeface="Angsana New" panose="02020603050405020304" pitchFamily="18" charset="-34"/>
              <a:cs typeface="Angsana New" panose="02020603050405020304" pitchFamily="18" charset="-34"/>
            </a:endParaRPr>
          </a:p>
          <a:p>
            <a:pPr marL="0" indent="0">
              <a:buNone/>
            </a:pPr>
            <a:r>
              <a:rPr lang="en-US" altLang="zh-CN" i="1" dirty="0">
                <a:latin typeface="Angsana New" panose="02020603050405020304" pitchFamily="18" charset="-34"/>
                <a:cs typeface="Angsana New" panose="02020603050405020304" pitchFamily="18" charset="-34"/>
              </a:rPr>
              <a:t>3. </a:t>
            </a:r>
            <a:r>
              <a:rPr lang="en-US" altLang="zh-CN" b="1" i="1" dirty="0">
                <a:solidFill>
                  <a:srgbClr val="00B050"/>
                </a:solidFill>
                <a:latin typeface="Angsana New" panose="02020603050405020304" pitchFamily="18" charset="-34"/>
                <a:cs typeface="Angsana New" panose="02020603050405020304" pitchFamily="18" charset="-34"/>
              </a:rPr>
              <a:t>n=3, </a:t>
            </a:r>
            <a:r>
              <a:rPr lang="en-US" altLang="zh-CN" b="1" i="1" dirty="0">
                <a:solidFill>
                  <a:srgbClr val="0070C0"/>
                </a:solidFill>
                <a:latin typeface="Angsana New" panose="02020603050405020304" pitchFamily="18" charset="-34"/>
                <a:cs typeface="Angsana New" panose="02020603050405020304" pitchFamily="18" charset="-34"/>
              </a:rPr>
              <a:t>M</a:t>
            </a:r>
            <a:r>
              <a:rPr lang="en-US" altLang="zh-CN" b="1" i="1" dirty="0">
                <a:solidFill>
                  <a:srgbClr val="00B050"/>
                </a:solidFill>
                <a:latin typeface="Angsana New" panose="02020603050405020304" pitchFamily="18" charset="-34"/>
                <a:cs typeface="Angsana New" panose="02020603050405020304" pitchFamily="18" charset="-34"/>
              </a:rPr>
              <a:t>: </a:t>
            </a:r>
            <a:r>
              <a:rPr lang="pt-BR" altLang="zh-CN" dirty="0">
                <a:latin typeface="Angsana New" panose="02020603050405020304" pitchFamily="18" charset="-34"/>
                <a:cs typeface="Angsana New" panose="02020603050405020304" pitchFamily="18" charset="-34"/>
              </a:rPr>
              <a:t>2n</a:t>
            </a:r>
            <a:r>
              <a:rPr lang="pt-BR" altLang="zh-CN" baseline="30000" dirty="0">
                <a:latin typeface="Angsana New" panose="02020603050405020304" pitchFamily="18" charset="-34"/>
                <a:cs typeface="Angsana New" panose="02020603050405020304" pitchFamily="18" charset="-34"/>
              </a:rPr>
              <a:t>2</a:t>
            </a:r>
            <a:r>
              <a:rPr lang="pt-BR" altLang="zh-CN" dirty="0">
                <a:latin typeface="Angsana New" panose="02020603050405020304" pitchFamily="18" charset="-34"/>
                <a:cs typeface="Angsana New" panose="02020603050405020304" pitchFamily="18" charset="-34"/>
              </a:rPr>
              <a:t> = 2 × 3</a:t>
            </a:r>
            <a:r>
              <a:rPr lang="pt-BR" altLang="zh-CN" baseline="30000" dirty="0">
                <a:latin typeface="Angsana New" panose="02020603050405020304" pitchFamily="18" charset="-34"/>
                <a:cs typeface="Angsana New" panose="02020603050405020304" pitchFamily="18" charset="-34"/>
              </a:rPr>
              <a:t>2 </a:t>
            </a:r>
            <a:r>
              <a:rPr lang="pt-BR" altLang="zh-CN" dirty="0">
                <a:latin typeface="Angsana New" panose="02020603050405020304" pitchFamily="18" charset="-34"/>
                <a:cs typeface="Angsana New" panose="02020603050405020304" pitchFamily="18" charset="-34"/>
              </a:rPr>
              <a:t>= 18 electrons</a:t>
            </a:r>
            <a:endParaRPr lang="en-US" altLang="zh-CN" b="1" i="1" dirty="0">
              <a:solidFill>
                <a:srgbClr val="FF0000"/>
              </a:solidFill>
              <a:latin typeface="Angsana New" panose="02020603050405020304" pitchFamily="18" charset="-34"/>
              <a:cs typeface="Angsana New" panose="02020603050405020304" pitchFamily="18" charset="-34"/>
            </a:endParaRPr>
          </a:p>
          <a:p>
            <a:pPr marL="0" indent="0">
              <a:buNone/>
            </a:pPr>
            <a:r>
              <a:rPr lang="en-US" altLang="zh-CN" i="1" dirty="0">
                <a:latin typeface="Angsana New" panose="02020603050405020304" pitchFamily="18" charset="-34"/>
                <a:cs typeface="Angsana New" panose="02020603050405020304" pitchFamily="18" charset="-34"/>
              </a:rPr>
              <a:t>4. </a:t>
            </a:r>
            <a:r>
              <a:rPr lang="en-US" altLang="zh-CN" b="1" i="1" dirty="0">
                <a:solidFill>
                  <a:srgbClr val="00B050"/>
                </a:solidFill>
                <a:latin typeface="Angsana New" panose="02020603050405020304" pitchFamily="18" charset="-34"/>
                <a:cs typeface="Angsana New" panose="02020603050405020304" pitchFamily="18" charset="-34"/>
              </a:rPr>
              <a:t>n=4, </a:t>
            </a:r>
            <a:r>
              <a:rPr lang="en-US" altLang="zh-CN" b="1" i="1" dirty="0">
                <a:solidFill>
                  <a:srgbClr val="7030A0"/>
                </a:solidFill>
                <a:latin typeface="Angsana New" panose="02020603050405020304" pitchFamily="18" charset="-34"/>
                <a:cs typeface="Angsana New" panose="02020603050405020304" pitchFamily="18" charset="-34"/>
              </a:rPr>
              <a:t>N</a:t>
            </a:r>
            <a:r>
              <a:rPr lang="en-US" altLang="zh-CN" b="1" i="1" dirty="0">
                <a:solidFill>
                  <a:srgbClr val="00B050"/>
                </a:solidFill>
                <a:latin typeface="Angsana New" panose="02020603050405020304" pitchFamily="18" charset="-34"/>
                <a:cs typeface="Angsana New" panose="02020603050405020304" pitchFamily="18" charset="-34"/>
              </a:rPr>
              <a:t>: </a:t>
            </a:r>
            <a:r>
              <a:rPr lang="pt-BR" altLang="zh-CN" dirty="0">
                <a:latin typeface="Angsana New" panose="02020603050405020304" pitchFamily="18" charset="-34"/>
                <a:cs typeface="Angsana New" panose="02020603050405020304" pitchFamily="18" charset="-34"/>
              </a:rPr>
              <a:t>2n</a:t>
            </a:r>
            <a:r>
              <a:rPr lang="pt-BR" altLang="zh-CN" baseline="30000" dirty="0">
                <a:latin typeface="Angsana New" panose="02020603050405020304" pitchFamily="18" charset="-34"/>
                <a:cs typeface="Angsana New" panose="02020603050405020304" pitchFamily="18" charset="-34"/>
              </a:rPr>
              <a:t>2</a:t>
            </a:r>
            <a:r>
              <a:rPr lang="pt-BR" altLang="zh-CN" dirty="0">
                <a:latin typeface="Angsana New" panose="02020603050405020304" pitchFamily="18" charset="-34"/>
                <a:cs typeface="Angsana New" panose="02020603050405020304" pitchFamily="18" charset="-34"/>
              </a:rPr>
              <a:t> = 2 × 4</a:t>
            </a:r>
            <a:r>
              <a:rPr lang="pt-BR" altLang="zh-CN" baseline="30000" dirty="0">
                <a:latin typeface="Angsana New" panose="02020603050405020304" pitchFamily="18" charset="-34"/>
                <a:cs typeface="Angsana New" panose="02020603050405020304" pitchFamily="18" charset="-34"/>
              </a:rPr>
              <a:t>2</a:t>
            </a:r>
            <a:r>
              <a:rPr lang="pt-BR" altLang="zh-CN" dirty="0">
                <a:latin typeface="Angsana New" panose="02020603050405020304" pitchFamily="18" charset="-34"/>
                <a:cs typeface="Angsana New" panose="02020603050405020304" pitchFamily="18" charset="-34"/>
              </a:rPr>
              <a:t> = 32 electrons</a:t>
            </a:r>
            <a:endParaRPr lang="en-GB" altLang="zh-CN" b="1" i="1" dirty="0">
              <a:solidFill>
                <a:srgbClr val="FF0000"/>
              </a:solidFill>
              <a:latin typeface="Angsana New" panose="02020603050405020304" pitchFamily="18" charset="-34"/>
              <a:cs typeface="Angsana New" panose="02020603050405020304" pitchFamily="18" charset="-34"/>
            </a:endParaRPr>
          </a:p>
        </p:txBody>
      </p:sp>
      <p:pic>
        <p:nvPicPr>
          <p:cNvPr id="4" name="Picture 3">
            <a:extLst>
              <a:ext uri="{FF2B5EF4-FFF2-40B4-BE49-F238E27FC236}">
                <a16:creationId xmlns:a16="http://schemas.microsoft.com/office/drawing/2014/main" id="{F7B5529F-313A-46BC-AC55-FE969C807C13}"/>
              </a:ext>
            </a:extLst>
          </p:cNvPr>
          <p:cNvPicPr>
            <a:picLocks noChangeAspect="1"/>
          </p:cNvPicPr>
          <p:nvPr/>
        </p:nvPicPr>
        <p:blipFill>
          <a:blip r:embed="rId2"/>
          <a:stretch>
            <a:fillRect/>
          </a:stretch>
        </p:blipFill>
        <p:spPr>
          <a:xfrm>
            <a:off x="4962435" y="2327561"/>
            <a:ext cx="5821013" cy="2202878"/>
          </a:xfrm>
          <a:prstGeom prst="rect">
            <a:avLst/>
          </a:prstGeom>
        </p:spPr>
      </p:pic>
      <p:pic>
        <p:nvPicPr>
          <p:cNvPr id="16" name="Picture 15">
            <a:extLst>
              <a:ext uri="{FF2B5EF4-FFF2-40B4-BE49-F238E27FC236}">
                <a16:creationId xmlns:a16="http://schemas.microsoft.com/office/drawing/2014/main" id="{313FE6B9-5E4F-44E6-977E-8BA236AAA104}"/>
              </a:ext>
            </a:extLst>
          </p:cNvPr>
          <p:cNvPicPr>
            <a:picLocks noChangeAspect="1"/>
          </p:cNvPicPr>
          <p:nvPr/>
        </p:nvPicPr>
        <p:blipFill>
          <a:blip r:embed="rId3"/>
          <a:stretch>
            <a:fillRect/>
          </a:stretch>
        </p:blipFill>
        <p:spPr>
          <a:xfrm>
            <a:off x="6275495" y="4854803"/>
            <a:ext cx="5078304" cy="1706055"/>
          </a:xfrm>
          <a:prstGeom prst="rect">
            <a:avLst/>
          </a:prstGeom>
        </p:spPr>
      </p:pic>
      <p:pic>
        <p:nvPicPr>
          <p:cNvPr id="17" name="Picture 16">
            <a:extLst>
              <a:ext uri="{FF2B5EF4-FFF2-40B4-BE49-F238E27FC236}">
                <a16:creationId xmlns:a16="http://schemas.microsoft.com/office/drawing/2014/main" id="{47FC3633-0F71-42E4-A4C8-64E40D400B59}"/>
              </a:ext>
            </a:extLst>
          </p:cNvPr>
          <p:cNvPicPr>
            <a:picLocks noChangeAspect="1"/>
          </p:cNvPicPr>
          <p:nvPr/>
        </p:nvPicPr>
        <p:blipFill>
          <a:blip r:embed="rId4"/>
          <a:stretch>
            <a:fillRect/>
          </a:stretch>
        </p:blipFill>
        <p:spPr>
          <a:xfrm>
            <a:off x="1137109" y="4854803"/>
            <a:ext cx="4321011" cy="1571954"/>
          </a:xfrm>
          <a:prstGeom prst="rect">
            <a:avLst/>
          </a:prstGeom>
        </p:spPr>
      </p:pic>
    </p:spTree>
    <p:extLst>
      <p:ext uri="{BB962C8B-B14F-4D97-AF65-F5344CB8AC3E}">
        <p14:creationId xmlns:p14="http://schemas.microsoft.com/office/powerpoint/2010/main" val="247568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A54C7-2C17-424B-BCE8-81DD0D034CE8}"/>
              </a:ext>
            </a:extLst>
          </p:cNvPr>
          <p:cNvSpPr>
            <a:spLocks noGrp="1"/>
          </p:cNvSpPr>
          <p:nvPr>
            <p:ph type="title"/>
          </p:nvPr>
        </p:nvSpPr>
        <p:spPr>
          <a:xfrm>
            <a:off x="659091" y="295929"/>
            <a:ext cx="10515600" cy="188751"/>
          </a:xfrm>
        </p:spPr>
        <p:txBody>
          <a:bodyPr>
            <a:noAutofit/>
          </a:bodyPr>
          <a:lstStyle/>
          <a:p>
            <a:r>
              <a:rPr lang="en-GB" sz="3600" b="1" dirty="0"/>
              <a:t>Ions</a:t>
            </a:r>
            <a:endParaRPr lang="en-001" sz="3600" b="1" dirty="0"/>
          </a:p>
        </p:txBody>
      </p:sp>
      <p:sp>
        <p:nvSpPr>
          <p:cNvPr id="3" name="Content Placeholder 2">
            <a:extLst>
              <a:ext uri="{FF2B5EF4-FFF2-40B4-BE49-F238E27FC236}">
                <a16:creationId xmlns:a16="http://schemas.microsoft.com/office/drawing/2014/main" id="{3A9AE185-2763-476B-9060-20AEEE2835C1}"/>
              </a:ext>
            </a:extLst>
          </p:cNvPr>
          <p:cNvSpPr>
            <a:spLocks noGrp="1"/>
          </p:cNvSpPr>
          <p:nvPr>
            <p:ph idx="1"/>
          </p:nvPr>
        </p:nvSpPr>
        <p:spPr>
          <a:xfrm>
            <a:off x="75414" y="688157"/>
            <a:ext cx="7560298" cy="5488807"/>
          </a:xfrm>
        </p:spPr>
        <p:txBody>
          <a:bodyPr/>
          <a:lstStyle/>
          <a:p>
            <a:r>
              <a:rPr lang="en-GB" dirty="0">
                <a:latin typeface="Times New Roman" panose="02020603050405020304" pitchFamily="18" charset="0"/>
                <a:cs typeface="Times New Roman" panose="02020603050405020304" pitchFamily="18" charset="0"/>
              </a:rPr>
              <a:t>A</a:t>
            </a:r>
            <a:r>
              <a:rPr lang="en-GB" b="1"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monatomic ion </a:t>
            </a:r>
            <a:r>
              <a:rPr lang="en-GB" dirty="0">
                <a:latin typeface="Times New Roman" panose="02020603050405020304" pitchFamily="18" charset="0"/>
                <a:cs typeface="Times New Roman" panose="02020603050405020304" pitchFamily="18" charset="0"/>
              </a:rPr>
              <a:t>is an atom with a charge.</a:t>
            </a:r>
          </a:p>
          <a:p>
            <a:pPr lvl="1"/>
            <a:r>
              <a:rPr lang="en-GB" dirty="0">
                <a:latin typeface="Times New Roman" panose="02020603050405020304" pitchFamily="18" charset="0"/>
                <a:cs typeface="Times New Roman" panose="02020603050405020304" pitchFamily="18" charset="0"/>
              </a:rPr>
              <a:t>Monoatomic anions have names ending in </a:t>
            </a:r>
            <a:r>
              <a:rPr lang="en-GB" b="1" i="1" dirty="0">
                <a:latin typeface="Times New Roman" panose="02020603050405020304" pitchFamily="18" charset="0"/>
                <a:cs typeface="Times New Roman" panose="02020603050405020304" pitchFamily="18" charset="0"/>
              </a:rPr>
              <a:t>–ide</a:t>
            </a:r>
          </a:p>
          <a:p>
            <a:pPr lvl="1"/>
            <a:r>
              <a:rPr lang="en-GB" dirty="0">
                <a:latin typeface="Times New Roman" panose="02020603050405020304" pitchFamily="18" charset="0"/>
                <a:cs typeface="Times New Roman" panose="02020603050405020304" pitchFamily="18" charset="0"/>
              </a:rPr>
              <a:t>Cations have </a:t>
            </a:r>
            <a:r>
              <a:rPr lang="en-GB" b="1" i="1" dirty="0">
                <a:latin typeface="Times New Roman" panose="02020603050405020304" pitchFamily="18" charset="0"/>
                <a:cs typeface="Times New Roman" panose="02020603050405020304" pitchFamily="18" charset="0"/>
              </a:rPr>
              <a:t>‘ion’ </a:t>
            </a:r>
            <a:r>
              <a:rPr lang="en-GB" dirty="0">
                <a:latin typeface="Times New Roman" panose="02020603050405020304" pitchFamily="18" charset="0"/>
                <a:cs typeface="Times New Roman" panose="02020603050405020304" pitchFamily="18" charset="0"/>
              </a:rPr>
              <a:t>added to the name of the element.</a:t>
            </a:r>
          </a:p>
          <a:p>
            <a:r>
              <a:rPr lang="en-GB" dirty="0">
                <a:latin typeface="Times New Roman" panose="02020603050405020304" pitchFamily="18" charset="0"/>
                <a:cs typeface="Times New Roman" panose="02020603050405020304" pitchFamily="18" charset="0"/>
              </a:rPr>
              <a:t>A </a:t>
            </a:r>
            <a:r>
              <a:rPr lang="en-GB" dirty="0">
                <a:solidFill>
                  <a:srgbClr val="FF0000"/>
                </a:solidFill>
                <a:latin typeface="Times New Roman" panose="02020603050405020304" pitchFamily="18" charset="0"/>
                <a:cs typeface="Times New Roman" panose="02020603050405020304" pitchFamily="18" charset="0"/>
              </a:rPr>
              <a:t>polyatomic ion </a:t>
            </a:r>
            <a:r>
              <a:rPr lang="en-GB" dirty="0">
                <a:latin typeface="Times New Roman" panose="02020603050405020304" pitchFamily="18" charset="0"/>
                <a:cs typeface="Times New Roman" panose="02020603050405020304" pitchFamily="18" charset="0"/>
              </a:rPr>
              <a:t>is a groups of atoms with a charge.</a:t>
            </a:r>
          </a:p>
          <a:p>
            <a:r>
              <a:rPr lang="en-GB" dirty="0">
                <a:latin typeface="Times New Roman" panose="02020603050405020304" pitchFamily="18" charset="0"/>
                <a:cs typeface="Times New Roman" panose="02020603050405020304" pitchFamily="18" charset="0"/>
              </a:rPr>
              <a:t> Monatomic or polyatomic ions carry positive charge (</a:t>
            </a:r>
            <a:r>
              <a:rPr lang="en-GB" dirty="0">
                <a:solidFill>
                  <a:srgbClr val="FF0000"/>
                </a:solidFill>
                <a:latin typeface="Times New Roman" panose="02020603050405020304" pitchFamily="18" charset="0"/>
                <a:cs typeface="Times New Roman" panose="02020603050405020304" pitchFamily="18" charset="0"/>
              </a:rPr>
              <a:t>cation</a:t>
            </a:r>
            <a:r>
              <a:rPr lang="en-GB" dirty="0">
                <a:latin typeface="Times New Roman" panose="02020603050405020304" pitchFamily="18" charset="0"/>
                <a:cs typeface="Times New Roman" panose="02020603050405020304" pitchFamily="18" charset="0"/>
              </a:rPr>
              <a:t>) or negative charge (</a:t>
            </a:r>
            <a:r>
              <a:rPr lang="en-GB" dirty="0">
                <a:solidFill>
                  <a:srgbClr val="FF0000"/>
                </a:solidFill>
                <a:latin typeface="Times New Roman" panose="02020603050405020304" pitchFamily="18" charset="0"/>
                <a:cs typeface="Times New Roman" panose="02020603050405020304" pitchFamily="18" charset="0"/>
              </a:rPr>
              <a:t>anion</a:t>
            </a:r>
            <a:r>
              <a:rPr lang="en-GB" dirty="0">
                <a:latin typeface="Times New Roman" panose="02020603050405020304" pitchFamily="18" charset="0"/>
                <a:cs typeface="Times New Roman" panose="02020603050405020304" pitchFamily="18" charset="0"/>
              </a:rPr>
              <a:t>)</a:t>
            </a:r>
            <a:endParaRPr lang="en-GB" dirty="0"/>
          </a:p>
          <a:p>
            <a:endParaRPr lang="en-001" dirty="0"/>
          </a:p>
        </p:txBody>
      </p:sp>
      <p:pic>
        <p:nvPicPr>
          <p:cNvPr id="4" name="Picture 3">
            <a:extLst>
              <a:ext uri="{FF2B5EF4-FFF2-40B4-BE49-F238E27FC236}">
                <a16:creationId xmlns:a16="http://schemas.microsoft.com/office/drawing/2014/main" id="{5EC3E0E7-BEC9-46CF-A780-759944BEB79B}"/>
              </a:ext>
            </a:extLst>
          </p:cNvPr>
          <p:cNvPicPr>
            <a:picLocks noChangeAspect="1"/>
          </p:cNvPicPr>
          <p:nvPr/>
        </p:nvPicPr>
        <p:blipFill>
          <a:blip r:embed="rId2"/>
          <a:stretch>
            <a:fillRect/>
          </a:stretch>
        </p:blipFill>
        <p:spPr>
          <a:xfrm>
            <a:off x="7282202" y="522732"/>
            <a:ext cx="4647619" cy="3015123"/>
          </a:xfrm>
          <a:prstGeom prst="rect">
            <a:avLst/>
          </a:prstGeom>
        </p:spPr>
      </p:pic>
      <p:pic>
        <p:nvPicPr>
          <p:cNvPr id="5" name="Picture 4">
            <a:extLst>
              <a:ext uri="{FF2B5EF4-FFF2-40B4-BE49-F238E27FC236}">
                <a16:creationId xmlns:a16="http://schemas.microsoft.com/office/drawing/2014/main" id="{2E7D9792-87FE-4EBD-B1F3-5D79C0597964}"/>
              </a:ext>
            </a:extLst>
          </p:cNvPr>
          <p:cNvPicPr>
            <a:picLocks noChangeAspect="1"/>
          </p:cNvPicPr>
          <p:nvPr/>
        </p:nvPicPr>
        <p:blipFill>
          <a:blip r:embed="rId3"/>
          <a:stretch>
            <a:fillRect/>
          </a:stretch>
        </p:blipFill>
        <p:spPr>
          <a:xfrm>
            <a:off x="1701492" y="3859646"/>
            <a:ext cx="4647619" cy="2894659"/>
          </a:xfrm>
          <a:prstGeom prst="rect">
            <a:avLst/>
          </a:prstGeom>
        </p:spPr>
      </p:pic>
      <p:pic>
        <p:nvPicPr>
          <p:cNvPr id="6" name="Picture 5">
            <a:extLst>
              <a:ext uri="{FF2B5EF4-FFF2-40B4-BE49-F238E27FC236}">
                <a16:creationId xmlns:a16="http://schemas.microsoft.com/office/drawing/2014/main" id="{202CC54A-967F-4206-865F-DCB4388D5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329" y="3935060"/>
            <a:ext cx="4801953" cy="2702425"/>
          </a:xfrm>
          <a:prstGeom prst="rect">
            <a:avLst/>
          </a:prstGeom>
        </p:spPr>
      </p:pic>
    </p:spTree>
    <p:extLst>
      <p:ext uri="{BB962C8B-B14F-4D97-AF65-F5344CB8AC3E}">
        <p14:creationId xmlns:p14="http://schemas.microsoft.com/office/powerpoint/2010/main" val="3809839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168FE8-586A-4B2A-BA27-2B5D623BE3D4}"/>
              </a:ext>
            </a:extLst>
          </p:cNvPr>
          <p:cNvSpPr>
            <a:spLocks noGrp="1"/>
          </p:cNvSpPr>
          <p:nvPr>
            <p:ph idx="1"/>
          </p:nvPr>
        </p:nvSpPr>
        <p:spPr/>
        <p:txBody>
          <a:bodyPr/>
          <a:lstStyle/>
          <a:p>
            <a:endParaRPr lang="zh-CN" altLang="en-US"/>
          </a:p>
        </p:txBody>
      </p:sp>
      <p:pic>
        <p:nvPicPr>
          <p:cNvPr id="4" name="Picture 3">
            <a:extLst>
              <a:ext uri="{FF2B5EF4-FFF2-40B4-BE49-F238E27FC236}">
                <a16:creationId xmlns:a16="http://schemas.microsoft.com/office/drawing/2014/main" id="{D36162F3-3999-4AD1-9DA7-15C5323DF8ED}"/>
              </a:ext>
            </a:extLst>
          </p:cNvPr>
          <p:cNvPicPr>
            <a:picLocks noChangeAspect="1"/>
          </p:cNvPicPr>
          <p:nvPr/>
        </p:nvPicPr>
        <p:blipFill>
          <a:blip r:embed="rId2"/>
          <a:stretch>
            <a:fillRect/>
          </a:stretch>
        </p:blipFill>
        <p:spPr>
          <a:xfrm>
            <a:off x="619125" y="439600"/>
            <a:ext cx="11152813" cy="6113696"/>
          </a:xfrm>
          <a:prstGeom prst="rect">
            <a:avLst/>
          </a:prstGeom>
        </p:spPr>
      </p:pic>
      <p:sp>
        <p:nvSpPr>
          <p:cNvPr id="5" name="TextBox 4">
            <a:extLst>
              <a:ext uri="{FF2B5EF4-FFF2-40B4-BE49-F238E27FC236}">
                <a16:creationId xmlns:a16="http://schemas.microsoft.com/office/drawing/2014/main" id="{DFD39181-41B4-407F-91B7-7233B8B42D6D}"/>
              </a:ext>
            </a:extLst>
          </p:cNvPr>
          <p:cNvSpPr txBox="1"/>
          <p:nvPr/>
        </p:nvSpPr>
        <p:spPr>
          <a:xfrm>
            <a:off x="942975" y="160338"/>
            <a:ext cx="485775" cy="307777"/>
          </a:xfrm>
          <a:prstGeom prst="rect">
            <a:avLst/>
          </a:prstGeom>
          <a:noFill/>
        </p:spPr>
        <p:txBody>
          <a:bodyPr wrap="square" rtlCol="0">
            <a:spAutoFit/>
          </a:bodyPr>
          <a:lstStyle/>
          <a:p>
            <a:r>
              <a:rPr lang="en-US" altLang="zh-CN" sz="1400" b="1" dirty="0">
                <a:solidFill>
                  <a:srgbClr val="FF0000"/>
                </a:solidFill>
              </a:rPr>
              <a:t>1</a:t>
            </a:r>
            <a:endParaRPr lang="zh-CN" altLang="en-US" sz="1400" b="1" dirty="0">
              <a:solidFill>
                <a:srgbClr val="FF0000"/>
              </a:solidFill>
            </a:endParaRPr>
          </a:p>
        </p:txBody>
      </p:sp>
      <p:sp>
        <p:nvSpPr>
          <p:cNvPr id="6" name="TextBox 5">
            <a:extLst>
              <a:ext uri="{FF2B5EF4-FFF2-40B4-BE49-F238E27FC236}">
                <a16:creationId xmlns:a16="http://schemas.microsoft.com/office/drawing/2014/main" id="{B47CB016-DFD4-48AF-8384-0409E5CE645F}"/>
              </a:ext>
            </a:extLst>
          </p:cNvPr>
          <p:cNvSpPr txBox="1"/>
          <p:nvPr/>
        </p:nvSpPr>
        <p:spPr>
          <a:xfrm>
            <a:off x="1733550" y="769938"/>
            <a:ext cx="485775" cy="307777"/>
          </a:xfrm>
          <a:prstGeom prst="rect">
            <a:avLst/>
          </a:prstGeom>
          <a:noFill/>
        </p:spPr>
        <p:txBody>
          <a:bodyPr wrap="square" rtlCol="0">
            <a:spAutoFit/>
          </a:bodyPr>
          <a:lstStyle/>
          <a:p>
            <a:r>
              <a:rPr lang="en-GB" altLang="zh-CN" sz="1400" b="1" dirty="0">
                <a:solidFill>
                  <a:srgbClr val="FF0000"/>
                </a:solidFill>
              </a:rPr>
              <a:t>2</a:t>
            </a:r>
            <a:endParaRPr lang="zh-CN" altLang="en-US" sz="1400" b="1" dirty="0">
              <a:solidFill>
                <a:srgbClr val="FF0000"/>
              </a:solidFill>
            </a:endParaRPr>
          </a:p>
        </p:txBody>
      </p:sp>
      <p:sp>
        <p:nvSpPr>
          <p:cNvPr id="7" name="TextBox 6">
            <a:extLst>
              <a:ext uri="{FF2B5EF4-FFF2-40B4-BE49-F238E27FC236}">
                <a16:creationId xmlns:a16="http://schemas.microsoft.com/office/drawing/2014/main" id="{100DA269-DBF9-4488-BF97-1004E254F8CA}"/>
              </a:ext>
            </a:extLst>
          </p:cNvPr>
          <p:cNvSpPr txBox="1"/>
          <p:nvPr/>
        </p:nvSpPr>
        <p:spPr>
          <a:xfrm>
            <a:off x="8143875" y="769938"/>
            <a:ext cx="485775" cy="307777"/>
          </a:xfrm>
          <a:prstGeom prst="rect">
            <a:avLst/>
          </a:prstGeom>
          <a:noFill/>
        </p:spPr>
        <p:txBody>
          <a:bodyPr wrap="square" rtlCol="0">
            <a:spAutoFit/>
          </a:bodyPr>
          <a:lstStyle/>
          <a:p>
            <a:r>
              <a:rPr lang="en-US" altLang="zh-CN" sz="1400" b="1" dirty="0">
                <a:solidFill>
                  <a:srgbClr val="FF0000"/>
                </a:solidFill>
              </a:rPr>
              <a:t>13</a:t>
            </a:r>
            <a:endParaRPr lang="zh-CN" altLang="en-US" sz="1400" b="1" dirty="0">
              <a:solidFill>
                <a:srgbClr val="FF0000"/>
              </a:solidFill>
            </a:endParaRPr>
          </a:p>
        </p:txBody>
      </p:sp>
      <p:sp>
        <p:nvSpPr>
          <p:cNvPr id="8" name="TextBox 7">
            <a:extLst>
              <a:ext uri="{FF2B5EF4-FFF2-40B4-BE49-F238E27FC236}">
                <a16:creationId xmlns:a16="http://schemas.microsoft.com/office/drawing/2014/main" id="{ED47E408-566A-40D0-B100-A2637DEF9B6D}"/>
              </a:ext>
            </a:extLst>
          </p:cNvPr>
          <p:cNvSpPr txBox="1"/>
          <p:nvPr/>
        </p:nvSpPr>
        <p:spPr>
          <a:xfrm>
            <a:off x="8724900" y="769938"/>
            <a:ext cx="485775" cy="307777"/>
          </a:xfrm>
          <a:prstGeom prst="rect">
            <a:avLst/>
          </a:prstGeom>
          <a:noFill/>
        </p:spPr>
        <p:txBody>
          <a:bodyPr wrap="square" rtlCol="0">
            <a:spAutoFit/>
          </a:bodyPr>
          <a:lstStyle/>
          <a:p>
            <a:r>
              <a:rPr lang="en-US" altLang="zh-CN" sz="1400" b="1" dirty="0">
                <a:solidFill>
                  <a:srgbClr val="FF0000"/>
                </a:solidFill>
              </a:rPr>
              <a:t>14</a:t>
            </a:r>
            <a:endParaRPr lang="zh-CN" altLang="en-US" sz="1400" b="1" dirty="0">
              <a:solidFill>
                <a:srgbClr val="FF0000"/>
              </a:solidFill>
            </a:endParaRPr>
          </a:p>
        </p:txBody>
      </p:sp>
      <p:sp>
        <p:nvSpPr>
          <p:cNvPr id="9" name="TextBox 8">
            <a:extLst>
              <a:ext uri="{FF2B5EF4-FFF2-40B4-BE49-F238E27FC236}">
                <a16:creationId xmlns:a16="http://schemas.microsoft.com/office/drawing/2014/main" id="{134DE330-F1B1-49D8-8B5A-2EB758FE78B1}"/>
              </a:ext>
            </a:extLst>
          </p:cNvPr>
          <p:cNvSpPr txBox="1"/>
          <p:nvPr/>
        </p:nvSpPr>
        <p:spPr>
          <a:xfrm>
            <a:off x="9429750" y="769938"/>
            <a:ext cx="485775" cy="307777"/>
          </a:xfrm>
          <a:prstGeom prst="rect">
            <a:avLst/>
          </a:prstGeom>
          <a:noFill/>
        </p:spPr>
        <p:txBody>
          <a:bodyPr wrap="square" rtlCol="0">
            <a:spAutoFit/>
          </a:bodyPr>
          <a:lstStyle/>
          <a:p>
            <a:r>
              <a:rPr lang="en-US" altLang="zh-CN" sz="1400" b="1" dirty="0">
                <a:solidFill>
                  <a:srgbClr val="FF0000"/>
                </a:solidFill>
              </a:rPr>
              <a:t>15</a:t>
            </a:r>
            <a:endParaRPr lang="zh-CN" altLang="en-US" sz="1400" b="1" dirty="0">
              <a:solidFill>
                <a:srgbClr val="FF0000"/>
              </a:solidFill>
            </a:endParaRPr>
          </a:p>
        </p:txBody>
      </p:sp>
      <p:sp>
        <p:nvSpPr>
          <p:cNvPr id="10" name="TextBox 9">
            <a:extLst>
              <a:ext uri="{FF2B5EF4-FFF2-40B4-BE49-F238E27FC236}">
                <a16:creationId xmlns:a16="http://schemas.microsoft.com/office/drawing/2014/main" id="{89A1F545-73C7-4DBA-BE4D-9A84F6500F8F}"/>
              </a:ext>
            </a:extLst>
          </p:cNvPr>
          <p:cNvSpPr txBox="1"/>
          <p:nvPr/>
        </p:nvSpPr>
        <p:spPr>
          <a:xfrm>
            <a:off x="10039350" y="769938"/>
            <a:ext cx="485775" cy="307777"/>
          </a:xfrm>
          <a:prstGeom prst="rect">
            <a:avLst/>
          </a:prstGeom>
          <a:noFill/>
        </p:spPr>
        <p:txBody>
          <a:bodyPr wrap="square" rtlCol="0">
            <a:spAutoFit/>
          </a:bodyPr>
          <a:lstStyle/>
          <a:p>
            <a:r>
              <a:rPr lang="en-US" altLang="zh-CN" sz="1400" b="1" dirty="0">
                <a:solidFill>
                  <a:srgbClr val="FF0000"/>
                </a:solidFill>
              </a:rPr>
              <a:t>16</a:t>
            </a:r>
            <a:endParaRPr lang="zh-CN" altLang="en-US" sz="1400" b="1" dirty="0">
              <a:solidFill>
                <a:srgbClr val="FF0000"/>
              </a:solidFill>
            </a:endParaRPr>
          </a:p>
        </p:txBody>
      </p:sp>
      <p:sp>
        <p:nvSpPr>
          <p:cNvPr id="11" name="TextBox 10">
            <a:extLst>
              <a:ext uri="{FF2B5EF4-FFF2-40B4-BE49-F238E27FC236}">
                <a16:creationId xmlns:a16="http://schemas.microsoft.com/office/drawing/2014/main" id="{D309301F-F6C3-4452-9DE9-69D0A162EC49}"/>
              </a:ext>
            </a:extLst>
          </p:cNvPr>
          <p:cNvSpPr txBox="1"/>
          <p:nvPr/>
        </p:nvSpPr>
        <p:spPr>
          <a:xfrm>
            <a:off x="10648950" y="794753"/>
            <a:ext cx="485775" cy="307777"/>
          </a:xfrm>
          <a:prstGeom prst="rect">
            <a:avLst/>
          </a:prstGeom>
          <a:noFill/>
        </p:spPr>
        <p:txBody>
          <a:bodyPr wrap="square" rtlCol="0">
            <a:spAutoFit/>
          </a:bodyPr>
          <a:lstStyle/>
          <a:p>
            <a:r>
              <a:rPr lang="en-US" altLang="zh-CN" sz="1400" b="1" dirty="0">
                <a:solidFill>
                  <a:srgbClr val="FF0000"/>
                </a:solidFill>
              </a:rPr>
              <a:t>17</a:t>
            </a:r>
            <a:endParaRPr lang="zh-CN" altLang="en-US" sz="1400" b="1" dirty="0">
              <a:solidFill>
                <a:srgbClr val="FF0000"/>
              </a:solidFill>
            </a:endParaRPr>
          </a:p>
        </p:txBody>
      </p:sp>
      <p:sp>
        <p:nvSpPr>
          <p:cNvPr id="12" name="TextBox 11">
            <a:extLst>
              <a:ext uri="{FF2B5EF4-FFF2-40B4-BE49-F238E27FC236}">
                <a16:creationId xmlns:a16="http://schemas.microsoft.com/office/drawing/2014/main" id="{CE42F86F-E208-475B-AEAC-4A96E3F8D83D}"/>
              </a:ext>
            </a:extLst>
          </p:cNvPr>
          <p:cNvSpPr txBox="1"/>
          <p:nvPr/>
        </p:nvSpPr>
        <p:spPr>
          <a:xfrm>
            <a:off x="11215687" y="160338"/>
            <a:ext cx="485775" cy="307777"/>
          </a:xfrm>
          <a:prstGeom prst="rect">
            <a:avLst/>
          </a:prstGeom>
          <a:noFill/>
        </p:spPr>
        <p:txBody>
          <a:bodyPr wrap="square" rtlCol="0">
            <a:spAutoFit/>
          </a:bodyPr>
          <a:lstStyle/>
          <a:p>
            <a:r>
              <a:rPr lang="en-US" altLang="zh-CN" sz="1400" b="1" dirty="0">
                <a:solidFill>
                  <a:srgbClr val="FF0000"/>
                </a:solidFill>
              </a:rPr>
              <a:t>18</a:t>
            </a:r>
            <a:endParaRPr lang="zh-CN" altLang="en-US" sz="1400" b="1" dirty="0">
              <a:solidFill>
                <a:srgbClr val="FF0000"/>
              </a:solidFill>
            </a:endParaRPr>
          </a:p>
        </p:txBody>
      </p:sp>
      <p:sp>
        <p:nvSpPr>
          <p:cNvPr id="13" name="TextBox 12">
            <a:extLst>
              <a:ext uri="{FF2B5EF4-FFF2-40B4-BE49-F238E27FC236}">
                <a16:creationId xmlns:a16="http://schemas.microsoft.com/office/drawing/2014/main" id="{3DE1AEDF-7897-4237-8D1F-950931789C0B}"/>
              </a:ext>
            </a:extLst>
          </p:cNvPr>
          <p:cNvSpPr txBox="1"/>
          <p:nvPr/>
        </p:nvSpPr>
        <p:spPr>
          <a:xfrm>
            <a:off x="2114550" y="2116276"/>
            <a:ext cx="485775" cy="307777"/>
          </a:xfrm>
          <a:prstGeom prst="rect">
            <a:avLst/>
          </a:prstGeom>
          <a:noFill/>
        </p:spPr>
        <p:txBody>
          <a:bodyPr wrap="square" rtlCol="0">
            <a:spAutoFit/>
          </a:bodyPr>
          <a:lstStyle/>
          <a:p>
            <a:r>
              <a:rPr lang="en-US" altLang="zh-CN" sz="1400" b="1" dirty="0">
                <a:solidFill>
                  <a:srgbClr val="0070C0"/>
                </a:solidFill>
              </a:rPr>
              <a:t>3</a:t>
            </a:r>
            <a:endParaRPr lang="zh-CN" altLang="en-US" sz="1400" b="1" dirty="0">
              <a:solidFill>
                <a:srgbClr val="0070C0"/>
              </a:solidFill>
            </a:endParaRPr>
          </a:p>
        </p:txBody>
      </p:sp>
      <p:sp>
        <p:nvSpPr>
          <p:cNvPr id="14" name="TextBox 13">
            <a:extLst>
              <a:ext uri="{FF2B5EF4-FFF2-40B4-BE49-F238E27FC236}">
                <a16:creationId xmlns:a16="http://schemas.microsoft.com/office/drawing/2014/main" id="{0F3D11B3-AAB7-4C68-870B-EC10624AD23D}"/>
              </a:ext>
            </a:extLst>
          </p:cNvPr>
          <p:cNvSpPr txBox="1"/>
          <p:nvPr/>
        </p:nvSpPr>
        <p:spPr>
          <a:xfrm>
            <a:off x="2733675" y="2117764"/>
            <a:ext cx="485775" cy="307777"/>
          </a:xfrm>
          <a:prstGeom prst="rect">
            <a:avLst/>
          </a:prstGeom>
          <a:noFill/>
        </p:spPr>
        <p:txBody>
          <a:bodyPr wrap="square" rtlCol="0">
            <a:spAutoFit/>
          </a:bodyPr>
          <a:lstStyle/>
          <a:p>
            <a:r>
              <a:rPr lang="en-US" altLang="zh-CN" sz="1400" b="1" dirty="0">
                <a:solidFill>
                  <a:srgbClr val="0070C0"/>
                </a:solidFill>
              </a:rPr>
              <a:t>4</a:t>
            </a:r>
            <a:endParaRPr lang="zh-CN" altLang="en-US" sz="1400" b="1" dirty="0">
              <a:solidFill>
                <a:srgbClr val="0070C0"/>
              </a:solidFill>
            </a:endParaRPr>
          </a:p>
        </p:txBody>
      </p:sp>
      <p:sp>
        <p:nvSpPr>
          <p:cNvPr id="16" name="TextBox 15">
            <a:extLst>
              <a:ext uri="{FF2B5EF4-FFF2-40B4-BE49-F238E27FC236}">
                <a16:creationId xmlns:a16="http://schemas.microsoft.com/office/drawing/2014/main" id="{F6315931-77AE-4CAC-B10B-452885376113}"/>
              </a:ext>
            </a:extLst>
          </p:cNvPr>
          <p:cNvSpPr txBox="1"/>
          <p:nvPr/>
        </p:nvSpPr>
        <p:spPr>
          <a:xfrm>
            <a:off x="3314700" y="2116276"/>
            <a:ext cx="485775" cy="307777"/>
          </a:xfrm>
          <a:prstGeom prst="rect">
            <a:avLst/>
          </a:prstGeom>
          <a:noFill/>
        </p:spPr>
        <p:txBody>
          <a:bodyPr wrap="square" rtlCol="0">
            <a:spAutoFit/>
          </a:bodyPr>
          <a:lstStyle/>
          <a:p>
            <a:r>
              <a:rPr lang="en-US" altLang="zh-CN" sz="1400" b="1" dirty="0">
                <a:solidFill>
                  <a:srgbClr val="0070C0"/>
                </a:solidFill>
              </a:rPr>
              <a:t>5</a:t>
            </a:r>
            <a:endParaRPr lang="zh-CN" altLang="en-US" sz="1400" b="1" dirty="0">
              <a:solidFill>
                <a:srgbClr val="0070C0"/>
              </a:solidFill>
            </a:endParaRPr>
          </a:p>
        </p:txBody>
      </p:sp>
      <p:sp>
        <p:nvSpPr>
          <p:cNvPr id="17" name="TextBox 16">
            <a:extLst>
              <a:ext uri="{FF2B5EF4-FFF2-40B4-BE49-F238E27FC236}">
                <a16:creationId xmlns:a16="http://schemas.microsoft.com/office/drawing/2014/main" id="{1352CB03-5268-4A15-A8AD-F82775429EAD}"/>
              </a:ext>
            </a:extLst>
          </p:cNvPr>
          <p:cNvSpPr txBox="1"/>
          <p:nvPr/>
        </p:nvSpPr>
        <p:spPr>
          <a:xfrm>
            <a:off x="3933825" y="2116276"/>
            <a:ext cx="485775" cy="307777"/>
          </a:xfrm>
          <a:prstGeom prst="rect">
            <a:avLst/>
          </a:prstGeom>
          <a:noFill/>
        </p:spPr>
        <p:txBody>
          <a:bodyPr wrap="square" rtlCol="0">
            <a:spAutoFit/>
          </a:bodyPr>
          <a:lstStyle/>
          <a:p>
            <a:r>
              <a:rPr lang="en-US" altLang="zh-CN" sz="1400" b="1" dirty="0">
                <a:solidFill>
                  <a:srgbClr val="0070C0"/>
                </a:solidFill>
              </a:rPr>
              <a:t>6</a:t>
            </a:r>
            <a:endParaRPr lang="zh-CN" altLang="en-US" sz="1400" b="1" dirty="0">
              <a:solidFill>
                <a:srgbClr val="0070C0"/>
              </a:solidFill>
            </a:endParaRPr>
          </a:p>
        </p:txBody>
      </p:sp>
      <p:sp>
        <p:nvSpPr>
          <p:cNvPr id="18" name="TextBox 17">
            <a:extLst>
              <a:ext uri="{FF2B5EF4-FFF2-40B4-BE49-F238E27FC236}">
                <a16:creationId xmlns:a16="http://schemas.microsoft.com/office/drawing/2014/main" id="{2C86CD3D-166A-4B18-AA34-0D131C5BE515}"/>
              </a:ext>
            </a:extLst>
          </p:cNvPr>
          <p:cNvSpPr txBox="1"/>
          <p:nvPr/>
        </p:nvSpPr>
        <p:spPr>
          <a:xfrm>
            <a:off x="4562475" y="2116276"/>
            <a:ext cx="485775" cy="307777"/>
          </a:xfrm>
          <a:prstGeom prst="rect">
            <a:avLst/>
          </a:prstGeom>
          <a:noFill/>
        </p:spPr>
        <p:txBody>
          <a:bodyPr wrap="square" rtlCol="0">
            <a:spAutoFit/>
          </a:bodyPr>
          <a:lstStyle/>
          <a:p>
            <a:r>
              <a:rPr lang="en-US" altLang="zh-CN" sz="1400" b="1" dirty="0">
                <a:solidFill>
                  <a:srgbClr val="0070C0"/>
                </a:solidFill>
              </a:rPr>
              <a:t>7</a:t>
            </a:r>
            <a:endParaRPr lang="zh-CN" altLang="en-US" sz="1400" b="1" dirty="0">
              <a:solidFill>
                <a:srgbClr val="0070C0"/>
              </a:solidFill>
            </a:endParaRPr>
          </a:p>
        </p:txBody>
      </p:sp>
      <p:sp>
        <p:nvSpPr>
          <p:cNvPr id="19" name="TextBox 18">
            <a:extLst>
              <a:ext uri="{FF2B5EF4-FFF2-40B4-BE49-F238E27FC236}">
                <a16:creationId xmlns:a16="http://schemas.microsoft.com/office/drawing/2014/main" id="{1B7655F0-8854-4246-8801-4149C9561180}"/>
              </a:ext>
            </a:extLst>
          </p:cNvPr>
          <p:cNvSpPr txBox="1"/>
          <p:nvPr/>
        </p:nvSpPr>
        <p:spPr>
          <a:xfrm>
            <a:off x="5812134" y="2116275"/>
            <a:ext cx="485775" cy="307777"/>
          </a:xfrm>
          <a:prstGeom prst="rect">
            <a:avLst/>
          </a:prstGeom>
          <a:noFill/>
        </p:spPr>
        <p:txBody>
          <a:bodyPr wrap="square" rtlCol="0">
            <a:spAutoFit/>
          </a:bodyPr>
          <a:lstStyle/>
          <a:p>
            <a:r>
              <a:rPr lang="en-US" altLang="zh-CN" sz="1400" b="1" dirty="0">
                <a:solidFill>
                  <a:srgbClr val="0070C0"/>
                </a:solidFill>
              </a:rPr>
              <a:t>9</a:t>
            </a:r>
            <a:endParaRPr lang="zh-CN" altLang="en-US" sz="1400" b="1" dirty="0">
              <a:solidFill>
                <a:srgbClr val="0070C0"/>
              </a:solidFill>
            </a:endParaRPr>
          </a:p>
        </p:txBody>
      </p:sp>
      <p:sp>
        <p:nvSpPr>
          <p:cNvPr id="22" name="TextBox 21">
            <a:extLst>
              <a:ext uri="{FF2B5EF4-FFF2-40B4-BE49-F238E27FC236}">
                <a16:creationId xmlns:a16="http://schemas.microsoft.com/office/drawing/2014/main" id="{82C51920-2C3F-49BD-A497-D3AD8B11EF3A}"/>
              </a:ext>
            </a:extLst>
          </p:cNvPr>
          <p:cNvSpPr txBox="1"/>
          <p:nvPr/>
        </p:nvSpPr>
        <p:spPr>
          <a:xfrm>
            <a:off x="6960892" y="2119491"/>
            <a:ext cx="485775" cy="307777"/>
          </a:xfrm>
          <a:prstGeom prst="rect">
            <a:avLst/>
          </a:prstGeom>
          <a:noFill/>
        </p:spPr>
        <p:txBody>
          <a:bodyPr wrap="square" rtlCol="0">
            <a:spAutoFit/>
          </a:bodyPr>
          <a:lstStyle/>
          <a:p>
            <a:r>
              <a:rPr lang="en-US" altLang="zh-CN" sz="1400" b="1" dirty="0">
                <a:solidFill>
                  <a:srgbClr val="0070C0"/>
                </a:solidFill>
              </a:rPr>
              <a:t>11</a:t>
            </a:r>
            <a:endParaRPr lang="zh-CN" altLang="en-US" sz="1400" b="1" dirty="0">
              <a:solidFill>
                <a:srgbClr val="0070C0"/>
              </a:solidFill>
            </a:endParaRPr>
          </a:p>
        </p:txBody>
      </p:sp>
      <p:sp>
        <p:nvSpPr>
          <p:cNvPr id="23" name="TextBox 22">
            <a:extLst>
              <a:ext uri="{FF2B5EF4-FFF2-40B4-BE49-F238E27FC236}">
                <a16:creationId xmlns:a16="http://schemas.microsoft.com/office/drawing/2014/main" id="{A6CC8F75-D0D3-417C-BD0C-417C2880736A}"/>
              </a:ext>
            </a:extLst>
          </p:cNvPr>
          <p:cNvSpPr txBox="1"/>
          <p:nvPr/>
        </p:nvSpPr>
        <p:spPr>
          <a:xfrm>
            <a:off x="7585721" y="2116276"/>
            <a:ext cx="485775" cy="307777"/>
          </a:xfrm>
          <a:prstGeom prst="rect">
            <a:avLst/>
          </a:prstGeom>
          <a:noFill/>
        </p:spPr>
        <p:txBody>
          <a:bodyPr wrap="square" rtlCol="0">
            <a:spAutoFit/>
          </a:bodyPr>
          <a:lstStyle/>
          <a:p>
            <a:r>
              <a:rPr lang="en-US" altLang="zh-CN" sz="1400" b="1" dirty="0">
                <a:solidFill>
                  <a:srgbClr val="0070C0"/>
                </a:solidFill>
              </a:rPr>
              <a:t>12</a:t>
            </a:r>
            <a:endParaRPr lang="zh-CN" altLang="en-US" sz="1400" b="1" dirty="0">
              <a:solidFill>
                <a:srgbClr val="0070C0"/>
              </a:solidFill>
            </a:endParaRPr>
          </a:p>
        </p:txBody>
      </p:sp>
      <p:sp>
        <p:nvSpPr>
          <p:cNvPr id="15" name="Rectangle 14">
            <a:extLst>
              <a:ext uri="{FF2B5EF4-FFF2-40B4-BE49-F238E27FC236}">
                <a16:creationId xmlns:a16="http://schemas.microsoft.com/office/drawing/2014/main" id="{8AF7C537-E6B8-421C-814E-0BE0F56B920A}"/>
              </a:ext>
            </a:extLst>
          </p:cNvPr>
          <p:cNvSpPr/>
          <p:nvPr/>
        </p:nvSpPr>
        <p:spPr>
          <a:xfrm>
            <a:off x="4755685" y="83393"/>
            <a:ext cx="3122971" cy="461665"/>
          </a:xfrm>
          <a:prstGeom prst="rect">
            <a:avLst/>
          </a:prstGeom>
        </p:spPr>
        <p:txBody>
          <a:bodyPr wrap="none">
            <a:spAutoFit/>
          </a:bodyPr>
          <a:lstStyle/>
          <a:p>
            <a:r>
              <a:rPr lang="en-US" altLang="zh-CN" sz="2400" b="1" dirty="0">
                <a:latin typeface="Times New Roman" panose="02020603050405020304" pitchFamily="18" charset="0"/>
                <a:cs typeface="Times New Roman" panose="02020603050405020304" pitchFamily="18" charset="0"/>
              </a:rPr>
              <a:t>Modern periodic table</a:t>
            </a:r>
            <a:endParaRPr lang="zh-CN" altLang="en-US" sz="2400" dirty="0"/>
          </a:p>
        </p:txBody>
      </p:sp>
      <p:sp>
        <p:nvSpPr>
          <p:cNvPr id="24" name="TextBox 23">
            <a:extLst>
              <a:ext uri="{FF2B5EF4-FFF2-40B4-BE49-F238E27FC236}">
                <a16:creationId xmlns:a16="http://schemas.microsoft.com/office/drawing/2014/main" id="{56594CE7-B452-4B4C-8B54-D7CF55C9B326}"/>
              </a:ext>
            </a:extLst>
          </p:cNvPr>
          <p:cNvSpPr txBox="1"/>
          <p:nvPr/>
        </p:nvSpPr>
        <p:spPr>
          <a:xfrm>
            <a:off x="5220640" y="2090916"/>
            <a:ext cx="485775" cy="307777"/>
          </a:xfrm>
          <a:prstGeom prst="rect">
            <a:avLst/>
          </a:prstGeom>
          <a:noFill/>
        </p:spPr>
        <p:txBody>
          <a:bodyPr wrap="square" rtlCol="0">
            <a:spAutoFit/>
          </a:bodyPr>
          <a:lstStyle/>
          <a:p>
            <a:r>
              <a:rPr lang="en-US" altLang="zh-CN" sz="1400" b="1" dirty="0">
                <a:solidFill>
                  <a:srgbClr val="0070C0"/>
                </a:solidFill>
              </a:rPr>
              <a:t>8</a:t>
            </a:r>
            <a:endParaRPr lang="zh-CN" altLang="en-US" sz="1400" b="1" dirty="0">
              <a:solidFill>
                <a:srgbClr val="0070C0"/>
              </a:solidFill>
            </a:endParaRPr>
          </a:p>
        </p:txBody>
      </p:sp>
      <p:sp>
        <p:nvSpPr>
          <p:cNvPr id="25" name="TextBox 24">
            <a:extLst>
              <a:ext uri="{FF2B5EF4-FFF2-40B4-BE49-F238E27FC236}">
                <a16:creationId xmlns:a16="http://schemas.microsoft.com/office/drawing/2014/main" id="{60731C4D-0DE5-4461-8F14-EDD9D94D2E65}"/>
              </a:ext>
            </a:extLst>
          </p:cNvPr>
          <p:cNvSpPr txBox="1"/>
          <p:nvPr/>
        </p:nvSpPr>
        <p:spPr>
          <a:xfrm>
            <a:off x="6379867" y="2090915"/>
            <a:ext cx="485775" cy="307777"/>
          </a:xfrm>
          <a:prstGeom prst="rect">
            <a:avLst/>
          </a:prstGeom>
          <a:noFill/>
        </p:spPr>
        <p:txBody>
          <a:bodyPr wrap="square" rtlCol="0">
            <a:spAutoFit/>
          </a:bodyPr>
          <a:lstStyle/>
          <a:p>
            <a:r>
              <a:rPr lang="en-US" altLang="zh-CN" sz="1400" b="1" dirty="0">
                <a:solidFill>
                  <a:srgbClr val="0070C0"/>
                </a:solidFill>
              </a:rPr>
              <a:t>10</a:t>
            </a:r>
            <a:endParaRPr lang="zh-CN" altLang="en-US" sz="1400" b="1" dirty="0">
              <a:solidFill>
                <a:srgbClr val="0070C0"/>
              </a:solidFill>
            </a:endParaRPr>
          </a:p>
        </p:txBody>
      </p:sp>
    </p:spTree>
    <p:extLst>
      <p:ext uri="{BB962C8B-B14F-4D97-AF65-F5344CB8AC3E}">
        <p14:creationId xmlns:p14="http://schemas.microsoft.com/office/powerpoint/2010/main" val="302749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25F7D4-4F56-4EF2-98F4-41FBEC42A0FE}"/>
              </a:ext>
            </a:extLst>
          </p:cNvPr>
          <p:cNvPicPr>
            <a:picLocks noChangeAspect="1"/>
          </p:cNvPicPr>
          <p:nvPr/>
        </p:nvPicPr>
        <p:blipFill>
          <a:blip r:embed="rId2"/>
          <a:stretch>
            <a:fillRect/>
          </a:stretch>
        </p:blipFill>
        <p:spPr>
          <a:xfrm>
            <a:off x="101864" y="430357"/>
            <a:ext cx="5337401" cy="6401335"/>
          </a:xfrm>
          <a:prstGeom prst="rect">
            <a:avLst/>
          </a:prstGeom>
        </p:spPr>
      </p:pic>
      <p:sp>
        <p:nvSpPr>
          <p:cNvPr id="7" name="Content Placeholder 6">
            <a:extLst>
              <a:ext uri="{FF2B5EF4-FFF2-40B4-BE49-F238E27FC236}">
                <a16:creationId xmlns:a16="http://schemas.microsoft.com/office/drawing/2014/main" id="{16CDDA00-57AE-4B6E-9E0D-487D8108A909}"/>
              </a:ext>
            </a:extLst>
          </p:cNvPr>
          <p:cNvSpPr>
            <a:spLocks noGrp="1"/>
          </p:cNvSpPr>
          <p:nvPr>
            <p:ph idx="1"/>
          </p:nvPr>
        </p:nvSpPr>
        <p:spPr>
          <a:xfrm>
            <a:off x="5603455" y="167146"/>
            <a:ext cx="5062195" cy="650449"/>
          </a:xfrm>
        </p:spPr>
        <p:txBody>
          <a:bodyPr>
            <a:normAutofit/>
          </a:bodyPr>
          <a:lstStyle/>
          <a:p>
            <a:pPr marL="0" indent="0">
              <a:buNone/>
            </a:pPr>
            <a:r>
              <a:rPr lang="en-GB" b="1" dirty="0">
                <a:latin typeface="Times New Roman" panose="02020603050405020304" pitchFamily="18" charset="0"/>
                <a:cs typeface="Times New Roman" panose="02020603050405020304" pitchFamily="18" charset="0"/>
              </a:rPr>
              <a:t>Important anions and cations</a:t>
            </a:r>
          </a:p>
        </p:txBody>
      </p:sp>
      <p:pic>
        <p:nvPicPr>
          <p:cNvPr id="8" name="Picture 7">
            <a:extLst>
              <a:ext uri="{FF2B5EF4-FFF2-40B4-BE49-F238E27FC236}">
                <a16:creationId xmlns:a16="http://schemas.microsoft.com/office/drawing/2014/main" id="{FD3F3B09-229A-40B0-8749-3B268B5EC39C}"/>
              </a:ext>
            </a:extLst>
          </p:cNvPr>
          <p:cNvPicPr>
            <a:picLocks noChangeAspect="1"/>
          </p:cNvPicPr>
          <p:nvPr/>
        </p:nvPicPr>
        <p:blipFill>
          <a:blip r:embed="rId3"/>
          <a:stretch>
            <a:fillRect/>
          </a:stretch>
        </p:blipFill>
        <p:spPr>
          <a:xfrm>
            <a:off x="4077106" y="5302904"/>
            <a:ext cx="8114894" cy="1528788"/>
          </a:xfrm>
          <a:prstGeom prst="rect">
            <a:avLst/>
          </a:prstGeom>
        </p:spPr>
      </p:pic>
      <p:pic>
        <p:nvPicPr>
          <p:cNvPr id="9" name="Picture 8">
            <a:extLst>
              <a:ext uri="{FF2B5EF4-FFF2-40B4-BE49-F238E27FC236}">
                <a16:creationId xmlns:a16="http://schemas.microsoft.com/office/drawing/2014/main" id="{89B7F0D5-735F-40CB-B36B-FE4D049D1C71}"/>
              </a:ext>
            </a:extLst>
          </p:cNvPr>
          <p:cNvPicPr>
            <a:picLocks noChangeAspect="1"/>
          </p:cNvPicPr>
          <p:nvPr/>
        </p:nvPicPr>
        <p:blipFill>
          <a:blip r:embed="rId4"/>
          <a:stretch>
            <a:fillRect/>
          </a:stretch>
        </p:blipFill>
        <p:spPr>
          <a:xfrm>
            <a:off x="7076387" y="2859200"/>
            <a:ext cx="3200400" cy="2419350"/>
          </a:xfrm>
          <a:prstGeom prst="rect">
            <a:avLst/>
          </a:prstGeom>
        </p:spPr>
      </p:pic>
      <p:pic>
        <p:nvPicPr>
          <p:cNvPr id="10" name="Picture 9">
            <a:extLst>
              <a:ext uri="{FF2B5EF4-FFF2-40B4-BE49-F238E27FC236}">
                <a16:creationId xmlns:a16="http://schemas.microsoft.com/office/drawing/2014/main" id="{859DB2DA-A9C8-4403-92C6-1F520AB03711}"/>
              </a:ext>
            </a:extLst>
          </p:cNvPr>
          <p:cNvPicPr>
            <a:picLocks noChangeAspect="1"/>
          </p:cNvPicPr>
          <p:nvPr/>
        </p:nvPicPr>
        <p:blipFill>
          <a:blip r:embed="rId5"/>
          <a:stretch>
            <a:fillRect/>
          </a:stretch>
        </p:blipFill>
        <p:spPr>
          <a:xfrm>
            <a:off x="6393104" y="751795"/>
            <a:ext cx="4845055" cy="2180636"/>
          </a:xfrm>
          <a:prstGeom prst="rect">
            <a:avLst/>
          </a:prstGeom>
        </p:spPr>
      </p:pic>
    </p:spTree>
    <p:extLst>
      <p:ext uri="{BB962C8B-B14F-4D97-AF65-F5344CB8AC3E}">
        <p14:creationId xmlns:p14="http://schemas.microsoft.com/office/powerpoint/2010/main" val="574357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查看源图像">
            <a:extLst>
              <a:ext uri="{FF2B5EF4-FFF2-40B4-BE49-F238E27FC236}">
                <a16:creationId xmlns:a16="http://schemas.microsoft.com/office/drawing/2014/main" id="{38766C7E-FB97-4837-AD4D-272B0A0FD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067" y="2589687"/>
            <a:ext cx="4164397" cy="35872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397DE7-920C-4F2E-9A64-51EB9BF9A49B}"/>
              </a:ext>
            </a:extLst>
          </p:cNvPr>
          <p:cNvSpPr>
            <a:spLocks noGrp="1"/>
          </p:cNvSpPr>
          <p:nvPr>
            <p:ph type="title"/>
          </p:nvPr>
        </p:nvSpPr>
        <p:spPr>
          <a:xfrm>
            <a:off x="490194" y="1"/>
            <a:ext cx="10942320" cy="612742"/>
          </a:xfrm>
        </p:spPr>
        <p:txBody>
          <a:bodyPr>
            <a:normAutofit/>
          </a:bodyPr>
          <a:lstStyle/>
          <a:p>
            <a:pPr algn="ctr"/>
            <a:r>
              <a:rPr lang="en-GB" sz="3200" b="1" dirty="0">
                <a:latin typeface="Times New Roman" panose="02020603050405020304" pitchFamily="18" charset="0"/>
                <a:cs typeface="Times New Roman" panose="02020603050405020304" pitchFamily="18" charset="0"/>
              </a:rPr>
              <a:t>Compounds &amp; chemical bonds</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47BCA83-0AC8-4597-8359-46B3557FA5D3}"/>
              </a:ext>
            </a:extLst>
          </p:cNvPr>
          <p:cNvSpPr>
            <a:spLocks noGrp="1"/>
          </p:cNvSpPr>
          <p:nvPr>
            <p:ph idx="1"/>
          </p:nvPr>
        </p:nvSpPr>
        <p:spPr>
          <a:xfrm>
            <a:off x="320511" y="829558"/>
            <a:ext cx="7890235" cy="5347405"/>
          </a:xfrm>
        </p:spPr>
        <p:txBody>
          <a:bodyPr>
            <a:normAutofit fontScale="92500" lnSpcReduction="20000"/>
          </a:bodyPr>
          <a:lstStyle/>
          <a:p>
            <a:r>
              <a:rPr lang="en-GB" dirty="0">
                <a:latin typeface="Times New Roman" panose="02020603050405020304" pitchFamily="18" charset="0"/>
                <a:cs typeface="Times New Roman" panose="02020603050405020304" pitchFamily="18" charset="0"/>
              </a:rPr>
              <a:t>A </a:t>
            </a:r>
            <a:r>
              <a:rPr lang="en-GB" b="1" dirty="0">
                <a:latin typeface="Times New Roman" panose="02020603050405020304" pitchFamily="18" charset="0"/>
                <a:cs typeface="Times New Roman" panose="02020603050405020304" pitchFamily="18" charset="0"/>
              </a:rPr>
              <a:t>chemical compound </a:t>
            </a:r>
            <a:r>
              <a:rPr lang="en-GB" dirty="0">
                <a:latin typeface="Times New Roman" panose="02020603050405020304" pitchFamily="18" charset="0"/>
                <a:cs typeface="Times New Roman" panose="02020603050405020304" pitchFamily="18" charset="0"/>
              </a:rPr>
              <a:t>is a pure substance made up of atoms or more elements joined together by a </a:t>
            </a:r>
            <a:r>
              <a:rPr lang="en-GB" i="1" dirty="0">
                <a:latin typeface="Times New Roman" panose="02020603050405020304" pitchFamily="18" charset="0"/>
                <a:cs typeface="Times New Roman" panose="02020603050405020304" pitchFamily="18" charset="0"/>
              </a:rPr>
              <a:t>chemical bond</a:t>
            </a:r>
            <a:r>
              <a:rPr lang="en-GB" dirty="0">
                <a:latin typeface="Times New Roman" panose="02020603050405020304" pitchFamily="18" charset="0"/>
                <a:cs typeface="Times New Roman" panose="02020603050405020304" pitchFamily="18" charset="0"/>
              </a:rPr>
              <a:t>.</a:t>
            </a:r>
          </a:p>
          <a:p>
            <a:pPr lvl="1"/>
            <a:r>
              <a:rPr lang="en-GB" dirty="0">
                <a:latin typeface="Times New Roman" panose="02020603050405020304" pitchFamily="18" charset="0"/>
                <a:cs typeface="Times New Roman" panose="02020603050405020304" pitchFamily="18" charset="0"/>
              </a:rPr>
              <a:t>In many compounds, atoms combine to form </a:t>
            </a:r>
            <a:r>
              <a:rPr lang="en-GB" b="1" dirty="0">
                <a:latin typeface="Times New Roman" panose="02020603050405020304" pitchFamily="18" charset="0"/>
                <a:cs typeface="Times New Roman" panose="02020603050405020304" pitchFamily="18" charset="0"/>
              </a:rPr>
              <a:t>molecules</a:t>
            </a:r>
            <a:r>
              <a:rPr lang="en-GB" dirty="0">
                <a:latin typeface="Times New Roman" panose="02020603050405020304" pitchFamily="18" charset="0"/>
                <a:cs typeface="Times New Roman" panose="02020603050405020304" pitchFamily="18" charset="0"/>
              </a:rPr>
              <a:t>.</a:t>
            </a:r>
          </a:p>
          <a:p>
            <a:pPr lvl="1"/>
            <a:endParaRPr lang="en-GB"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chemical bond </a:t>
            </a:r>
            <a:r>
              <a:rPr lang="en-US" dirty="0">
                <a:latin typeface="Times New Roman" panose="02020603050405020304" pitchFamily="18" charset="0"/>
                <a:cs typeface="Times New Roman" panose="02020603050405020304" pitchFamily="18" charset="0"/>
              </a:rPr>
              <a:t>is the attractive force holding atoms or ions together. </a:t>
            </a:r>
          </a:p>
          <a:p>
            <a:r>
              <a:rPr lang="en-US" b="1" dirty="0">
                <a:latin typeface="Times New Roman" panose="02020603050405020304" pitchFamily="18" charset="0"/>
                <a:cs typeface="Times New Roman" panose="02020603050405020304" pitchFamily="18" charset="0"/>
              </a:rPr>
              <a:t>Valence electrons</a:t>
            </a:r>
            <a:r>
              <a:rPr lang="en-US" dirty="0">
                <a:latin typeface="Times New Roman" panose="02020603050405020304" pitchFamily="18" charset="0"/>
                <a:cs typeface="Times New Roman" panose="02020603050405020304" pitchFamily="18" charset="0"/>
              </a:rPr>
              <a:t> play a fundamental role in chemical bonding. </a:t>
            </a:r>
          </a:p>
          <a:p>
            <a:r>
              <a:rPr lang="en-US" dirty="0">
                <a:latin typeface="Times New Roman" panose="02020603050405020304" pitchFamily="18" charset="0"/>
                <a:cs typeface="Times New Roman" panose="02020603050405020304" pitchFamily="18" charset="0"/>
              </a:rPr>
              <a:t>the outermost shell is called the valence shell, and the </a:t>
            </a:r>
            <a:r>
              <a:rPr lang="en-US" b="1" i="1" dirty="0">
                <a:latin typeface="Times New Roman" panose="02020603050405020304" pitchFamily="18" charset="0"/>
                <a:cs typeface="Times New Roman" panose="02020603050405020304" pitchFamily="18" charset="0"/>
              </a:rPr>
              <a:t>electrons in the valence shell (outermost shell)</a:t>
            </a:r>
            <a:r>
              <a:rPr lang="en-US" dirty="0">
                <a:latin typeface="Times New Roman" panose="02020603050405020304" pitchFamily="18" charset="0"/>
                <a:cs typeface="Times New Roman" panose="02020603050405020304" pitchFamily="18" charset="0"/>
              </a:rPr>
              <a:t> are known as </a:t>
            </a:r>
            <a:r>
              <a:rPr lang="en-US" b="1" dirty="0">
                <a:latin typeface="Times New Roman" panose="02020603050405020304" pitchFamily="18" charset="0"/>
                <a:cs typeface="Times New Roman" panose="02020603050405020304" pitchFamily="18" charset="0"/>
              </a:rPr>
              <a:t>valence electrons</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0" indent="0">
              <a:buNone/>
            </a:pPr>
            <a:r>
              <a:rPr lang="en-US" dirty="0">
                <a:solidFill>
                  <a:srgbClr val="FF0000"/>
                </a:solidFill>
                <a:latin typeface="Times New Roman" panose="02020603050405020304" pitchFamily="18" charset="0"/>
                <a:cs typeface="Times New Roman" panose="02020603050405020304" pitchFamily="18" charset="0"/>
              </a:rPr>
              <a:t>Exercise:</a:t>
            </a:r>
          </a:p>
          <a:p>
            <a:pPr marL="0" indent="0">
              <a:buNone/>
            </a:pPr>
            <a:r>
              <a:rPr lang="en-US" dirty="0">
                <a:latin typeface="Times New Roman" panose="02020603050405020304" pitchFamily="18" charset="0"/>
                <a:cs typeface="Times New Roman" panose="02020603050405020304" pitchFamily="18" charset="0"/>
              </a:rPr>
              <a:t>Determine the number of valence electrons for following elements: Mg, B, N, O, Cl.</a:t>
            </a:r>
          </a:p>
          <a:p>
            <a:endParaRPr lang="en-US" dirty="0"/>
          </a:p>
        </p:txBody>
      </p:sp>
    </p:spTree>
    <p:extLst>
      <p:ext uri="{BB962C8B-B14F-4D97-AF65-F5344CB8AC3E}">
        <p14:creationId xmlns:p14="http://schemas.microsoft.com/office/powerpoint/2010/main" val="776339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689F71-85A6-495B-BFA4-272DB56FFEA8}"/>
              </a:ext>
            </a:extLst>
          </p:cNvPr>
          <p:cNvPicPr>
            <a:picLocks noChangeAspect="1"/>
          </p:cNvPicPr>
          <p:nvPr/>
        </p:nvPicPr>
        <p:blipFill>
          <a:blip r:embed="rId2"/>
          <a:stretch>
            <a:fillRect/>
          </a:stretch>
        </p:blipFill>
        <p:spPr>
          <a:xfrm>
            <a:off x="4218494" y="3500864"/>
            <a:ext cx="3469064" cy="3329370"/>
          </a:xfrm>
          <a:prstGeom prst="rect">
            <a:avLst/>
          </a:prstGeom>
        </p:spPr>
      </p:pic>
      <p:sp>
        <p:nvSpPr>
          <p:cNvPr id="2" name="Title 1">
            <a:extLst>
              <a:ext uri="{FF2B5EF4-FFF2-40B4-BE49-F238E27FC236}">
                <a16:creationId xmlns:a16="http://schemas.microsoft.com/office/drawing/2014/main" id="{9CA58B11-23D7-496C-9B9E-AE893B839928}"/>
              </a:ext>
            </a:extLst>
          </p:cNvPr>
          <p:cNvSpPr>
            <a:spLocks noGrp="1"/>
          </p:cNvSpPr>
          <p:nvPr>
            <p:ph type="title"/>
          </p:nvPr>
        </p:nvSpPr>
        <p:spPr>
          <a:xfrm>
            <a:off x="668518" y="233363"/>
            <a:ext cx="10515600" cy="549275"/>
          </a:xfrm>
        </p:spPr>
        <p:txBody>
          <a:bodyPr>
            <a:noAutofit/>
          </a:bodyPr>
          <a:lstStyle/>
          <a:p>
            <a:r>
              <a:rPr lang="en-GB" sz="3200" b="1" dirty="0">
                <a:latin typeface="Times New Roman" panose="02020603050405020304" pitchFamily="18" charset="0"/>
                <a:cs typeface="Times New Roman" panose="02020603050405020304" pitchFamily="18" charset="0"/>
              </a:rPr>
              <a:t>Types of chemical bonds</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881C17B-D231-4DF1-99AF-1027518DED02}"/>
              </a:ext>
            </a:extLst>
          </p:cNvPr>
          <p:cNvSpPr>
            <a:spLocks noGrp="1"/>
          </p:cNvSpPr>
          <p:nvPr>
            <p:ph idx="1"/>
          </p:nvPr>
        </p:nvSpPr>
        <p:spPr>
          <a:xfrm>
            <a:off x="320511" y="914400"/>
            <a:ext cx="7795967" cy="5262563"/>
          </a:xfrm>
        </p:spPr>
        <p:txBody>
          <a:bodyPr/>
          <a:lstStyle/>
          <a:p>
            <a:pPr marL="0" indent="0">
              <a:buNone/>
            </a:pPr>
            <a:r>
              <a:rPr lang="en-US" b="1" dirty="0">
                <a:latin typeface="Times New Roman" panose="02020603050405020304" pitchFamily="18" charset="0"/>
                <a:cs typeface="Times New Roman" panose="02020603050405020304" pitchFamily="18" charset="0"/>
              </a:rPr>
              <a:t>1. </a:t>
            </a:r>
            <a:r>
              <a:rPr lang="en-US" sz="2400" b="1" dirty="0">
                <a:solidFill>
                  <a:srgbClr val="FF0000"/>
                </a:solidFill>
                <a:latin typeface="Times New Roman" panose="02020603050405020304" pitchFamily="18" charset="0"/>
                <a:cs typeface="Times New Roman" panose="02020603050405020304" pitchFamily="18" charset="0"/>
              </a:rPr>
              <a:t>Ionic bond</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results from the </a:t>
            </a:r>
            <a:r>
              <a:rPr lang="en-US" sz="2400" i="1" dirty="0">
                <a:latin typeface="Times New Roman" panose="02020603050405020304" pitchFamily="18" charset="0"/>
                <a:cs typeface="Times New Roman" panose="02020603050405020304" pitchFamily="18" charset="0"/>
              </a:rPr>
              <a:t>electrostatic attraction</a:t>
            </a:r>
            <a:r>
              <a:rPr lang="en-US" sz="2400" dirty="0">
                <a:latin typeface="Times New Roman" panose="02020603050405020304" pitchFamily="18" charset="0"/>
                <a:cs typeface="Times New Roman" panose="02020603050405020304" pitchFamily="18" charset="0"/>
              </a:rPr>
              <a:t> between anions and cations.</a:t>
            </a:r>
          </a:p>
          <a:p>
            <a:r>
              <a:rPr lang="en-US" sz="2400" dirty="0">
                <a:latin typeface="Times New Roman" panose="02020603050405020304" pitchFamily="18" charset="0"/>
                <a:cs typeface="Times New Roman" panose="02020603050405020304" pitchFamily="18" charset="0"/>
              </a:rPr>
              <a:t>Occurs between </a:t>
            </a:r>
            <a:r>
              <a:rPr lang="en-US" sz="2400" i="1" dirty="0">
                <a:latin typeface="Times New Roman" panose="02020603050405020304" pitchFamily="18" charset="0"/>
                <a:cs typeface="Times New Roman" panose="02020603050405020304" pitchFamily="18" charset="0"/>
              </a:rPr>
              <a:t>metals and non-metals.</a:t>
            </a:r>
          </a:p>
          <a:p>
            <a:r>
              <a:rPr lang="en-US" sz="2400" dirty="0">
                <a:latin typeface="Times New Roman" panose="02020603050405020304" pitchFamily="18" charset="0"/>
                <a:cs typeface="Times New Roman" panose="02020603050405020304" pitchFamily="18" charset="0"/>
              </a:rPr>
              <a:t>According to </a:t>
            </a:r>
            <a:r>
              <a:rPr lang="en-US" sz="2400" u="sng" dirty="0">
                <a:latin typeface="Times New Roman" panose="02020603050405020304" pitchFamily="18" charset="0"/>
                <a:cs typeface="Times New Roman" panose="02020603050405020304" pitchFamily="18" charset="0"/>
              </a:rPr>
              <a:t>Lewis’s Theory</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an atom is most stable if its outer shell is filled or contains eight electrons.</a:t>
            </a:r>
            <a:r>
              <a:rPr lang="en-US" sz="2400" dirty="0">
                <a:latin typeface="Times New Roman" panose="02020603050405020304" pitchFamily="18" charset="0"/>
                <a:cs typeface="Times New Roman" panose="02020603050405020304" pitchFamily="18" charset="0"/>
              </a:rPr>
              <a:t> This is called the </a:t>
            </a:r>
            <a:r>
              <a:rPr lang="en-US" sz="2400" b="1" dirty="0">
                <a:latin typeface="Times New Roman" panose="02020603050405020304" pitchFamily="18" charset="0"/>
                <a:cs typeface="Times New Roman" panose="02020603050405020304" pitchFamily="18" charset="0"/>
              </a:rPr>
              <a:t>octet rule</a:t>
            </a:r>
            <a:r>
              <a:rPr lang="en-US" sz="2400" dirty="0">
                <a:latin typeface="Times New Roman" panose="02020603050405020304" pitchFamily="18" charset="0"/>
                <a:cs typeface="Times New Roman" panose="02020603050405020304" pitchFamily="18" charset="0"/>
              </a:rPr>
              <a:t>.</a:t>
            </a:r>
          </a:p>
          <a:p>
            <a:r>
              <a:rPr lang="en-US" dirty="0">
                <a:solidFill>
                  <a:srgbClr val="FF0000"/>
                </a:solidFill>
                <a:latin typeface="Times New Roman" panose="02020603050405020304" pitchFamily="18" charset="0"/>
                <a:cs typeface="Times New Roman" panose="02020603050405020304" pitchFamily="18" charset="0"/>
              </a:rPr>
              <a:t>Ionic compounds:</a:t>
            </a:r>
          </a:p>
          <a:p>
            <a:pPr lvl="1"/>
            <a:r>
              <a:rPr lang="en-US" dirty="0">
                <a:latin typeface="Times New Roman" panose="02020603050405020304" pitchFamily="18" charset="0"/>
                <a:cs typeface="Times New Roman" panose="02020603050405020304" pitchFamily="18" charset="0"/>
              </a:rPr>
              <a:t>NaCl</a:t>
            </a:r>
          </a:p>
          <a:p>
            <a:pPr lvl="1"/>
            <a:r>
              <a:rPr lang="en-US" dirty="0">
                <a:latin typeface="Times New Roman" panose="02020603050405020304" pitchFamily="18" charset="0"/>
                <a:cs typeface="Times New Roman" panose="02020603050405020304" pitchFamily="18" charset="0"/>
              </a:rPr>
              <a:t>CaCl</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p>
          <a:p>
            <a:pPr lvl="1"/>
            <a:r>
              <a:rPr lang="en-US" dirty="0">
                <a:latin typeface="Times New Roman" panose="02020603050405020304" pitchFamily="18" charset="0"/>
                <a:cs typeface="Times New Roman" panose="02020603050405020304" pitchFamily="18" charset="0"/>
              </a:rPr>
              <a:t>MgO</a:t>
            </a:r>
          </a:p>
          <a:p>
            <a:pPr lvl="1"/>
            <a:r>
              <a:rPr lang="en-US" dirty="0">
                <a:latin typeface="Times New Roman" panose="02020603050405020304" pitchFamily="18" charset="0"/>
                <a:cs typeface="Times New Roman" panose="02020603050405020304" pitchFamily="18" charset="0"/>
              </a:rPr>
              <a:t>AlBr</a:t>
            </a:r>
            <a:r>
              <a:rPr lang="en-US" baseline="-25000" dirty="0">
                <a:latin typeface="Times New Roman" panose="02020603050405020304" pitchFamily="18" charset="0"/>
                <a:cs typeface="Times New Roman" panose="02020603050405020304" pitchFamily="18" charset="0"/>
              </a:rPr>
              <a:t>3</a:t>
            </a:r>
            <a:endParaRPr lang="en-001" baseline="-25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F731CAF-AF03-4A3E-9015-37BCE176BCF6}"/>
              </a:ext>
            </a:extLst>
          </p:cNvPr>
          <p:cNvPicPr>
            <a:picLocks noChangeAspect="1"/>
          </p:cNvPicPr>
          <p:nvPr/>
        </p:nvPicPr>
        <p:blipFill>
          <a:blip r:embed="rId3"/>
          <a:stretch>
            <a:fillRect/>
          </a:stretch>
        </p:blipFill>
        <p:spPr>
          <a:xfrm>
            <a:off x="7984269" y="143728"/>
            <a:ext cx="4207731" cy="6714272"/>
          </a:xfrm>
          <a:prstGeom prst="rect">
            <a:avLst/>
          </a:prstGeom>
        </p:spPr>
      </p:pic>
      <p:sp>
        <p:nvSpPr>
          <p:cNvPr id="6" name="Rectangle 5">
            <a:extLst>
              <a:ext uri="{FF2B5EF4-FFF2-40B4-BE49-F238E27FC236}">
                <a16:creationId xmlns:a16="http://schemas.microsoft.com/office/drawing/2014/main" id="{C78B90E8-C21C-4665-9FE7-8EBE2F313C9A}"/>
              </a:ext>
            </a:extLst>
          </p:cNvPr>
          <p:cNvSpPr/>
          <p:nvPr/>
        </p:nvSpPr>
        <p:spPr>
          <a:xfrm>
            <a:off x="6187745" y="6369883"/>
            <a:ext cx="1928733" cy="369332"/>
          </a:xfrm>
          <a:prstGeom prst="rect">
            <a:avLst/>
          </a:prstGeom>
        </p:spPr>
        <p:txBody>
          <a:bodyPr wrap="none">
            <a:spAutoFit/>
          </a:bodyPr>
          <a:lstStyle/>
          <a:p>
            <a:r>
              <a:rPr lang="en-GB" b="1" dirty="0">
                <a:latin typeface="Times New Roman" panose="02020603050405020304" pitchFamily="18" charset="0"/>
                <a:cs typeface="Times New Roman" panose="02020603050405020304" pitchFamily="18" charset="0"/>
              </a:rPr>
              <a:t>Giant ionic lattice</a:t>
            </a:r>
            <a:endParaRPr lang="en-001" dirty="0"/>
          </a:p>
        </p:txBody>
      </p:sp>
    </p:spTree>
    <p:extLst>
      <p:ext uri="{BB962C8B-B14F-4D97-AF65-F5344CB8AC3E}">
        <p14:creationId xmlns:p14="http://schemas.microsoft.com/office/powerpoint/2010/main" val="3383399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882A-23A4-4B3D-A62D-3E9BFD17CACE}"/>
              </a:ext>
            </a:extLst>
          </p:cNvPr>
          <p:cNvSpPr>
            <a:spLocks noGrp="1"/>
          </p:cNvSpPr>
          <p:nvPr>
            <p:ph type="title"/>
          </p:nvPr>
        </p:nvSpPr>
        <p:spPr>
          <a:xfrm>
            <a:off x="838200" y="243206"/>
            <a:ext cx="10515600" cy="793114"/>
          </a:xfrm>
        </p:spPr>
        <p:txBody>
          <a:bodyPr>
            <a:normAutofit/>
          </a:bodyPr>
          <a:lstStyle/>
          <a:p>
            <a:r>
              <a:rPr lang="en-GB" sz="3200" b="1" dirty="0">
                <a:latin typeface="Times New Roman" panose="02020603050405020304" pitchFamily="18" charset="0"/>
                <a:cs typeface="Times New Roman" panose="02020603050405020304" pitchFamily="18" charset="0"/>
              </a:rPr>
              <a:t>Subdisciplines of Chemistry</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63E0E80-9B4D-4F19-A7D0-8ED7686B1C95}"/>
              </a:ext>
            </a:extLst>
          </p:cNvPr>
          <p:cNvSpPr>
            <a:spLocks noGrp="1"/>
          </p:cNvSpPr>
          <p:nvPr>
            <p:ph idx="1"/>
          </p:nvPr>
        </p:nvSpPr>
        <p:spPr>
          <a:xfrm>
            <a:off x="335280" y="1173480"/>
            <a:ext cx="11018520" cy="5319394"/>
          </a:xfrm>
        </p:spPr>
        <p:txBody>
          <a:bodyPr/>
          <a:lstStyle/>
          <a:p>
            <a:r>
              <a:rPr lang="en-US" b="1" dirty="0">
                <a:latin typeface="Times New Roman" panose="02020603050405020304" pitchFamily="18" charset="0"/>
                <a:cs typeface="Times New Roman" panose="02020603050405020304" pitchFamily="18" charset="0"/>
              </a:rPr>
              <a:t>Organic chemistry </a:t>
            </a:r>
            <a:r>
              <a:rPr lang="en-US" dirty="0">
                <a:latin typeface="Times New Roman" panose="02020603050405020304" pitchFamily="18" charset="0"/>
                <a:cs typeface="Times New Roman" panose="02020603050405020304" pitchFamily="18" charset="0"/>
              </a:rPr>
              <a:t>deals with most compounds of carbon.</a:t>
            </a:r>
          </a:p>
          <a:p>
            <a:r>
              <a:rPr lang="en-US" b="1" dirty="0">
                <a:latin typeface="Times New Roman" panose="02020603050405020304" pitchFamily="18" charset="0"/>
                <a:cs typeface="Times New Roman" panose="02020603050405020304" pitchFamily="18" charset="0"/>
              </a:rPr>
              <a:t>Inorganic chemistry </a:t>
            </a:r>
            <a:r>
              <a:rPr lang="en-US" dirty="0">
                <a:latin typeface="Times New Roman" panose="02020603050405020304" pitchFamily="18" charset="0"/>
                <a:cs typeface="Times New Roman" panose="02020603050405020304" pitchFamily="18" charset="0"/>
              </a:rPr>
              <a:t>deals with all the elements and with compounds that are not defined as organic.</a:t>
            </a:r>
          </a:p>
          <a:p>
            <a:r>
              <a:rPr lang="en-US" b="1" dirty="0">
                <a:latin typeface="Times New Roman" panose="02020603050405020304" pitchFamily="18" charset="0"/>
                <a:cs typeface="Times New Roman" panose="02020603050405020304" pitchFamily="18" charset="0"/>
              </a:rPr>
              <a:t>Analytical chemistry </a:t>
            </a:r>
            <a:r>
              <a:rPr lang="en-US" dirty="0">
                <a:latin typeface="Times New Roman" panose="02020603050405020304" pitchFamily="18" charset="0"/>
                <a:cs typeface="Times New Roman" panose="02020603050405020304" pitchFamily="18" charset="0"/>
              </a:rPr>
              <a:t>involves finding which elements or compounds are present in a sample or how much of each is present. </a:t>
            </a:r>
          </a:p>
          <a:p>
            <a:r>
              <a:rPr lang="en-US" b="1" dirty="0">
                <a:latin typeface="Times New Roman" panose="02020603050405020304" pitchFamily="18" charset="0"/>
                <a:cs typeface="Times New Roman" panose="02020603050405020304" pitchFamily="18" charset="0"/>
              </a:rPr>
              <a:t>Physical chemistry </a:t>
            </a:r>
            <a:r>
              <a:rPr lang="en-US" dirty="0">
                <a:latin typeface="Times New Roman" panose="02020603050405020304" pitchFamily="18" charset="0"/>
                <a:cs typeface="Times New Roman" panose="02020603050405020304" pitchFamily="18" charset="0"/>
              </a:rPr>
              <a:t>deals with the properties—especially quantitative (measurable) properties—of substances. </a:t>
            </a:r>
          </a:p>
          <a:p>
            <a:r>
              <a:rPr lang="en-US" b="1" dirty="0">
                <a:latin typeface="Times New Roman" panose="02020603050405020304" pitchFamily="18" charset="0"/>
                <a:cs typeface="Times New Roman" panose="02020603050405020304" pitchFamily="18" charset="0"/>
              </a:rPr>
              <a:t>Biochemistry </a:t>
            </a:r>
            <a:r>
              <a:rPr lang="en-US" dirty="0">
                <a:latin typeface="Times New Roman" panose="02020603050405020304" pitchFamily="18" charset="0"/>
                <a:cs typeface="Times New Roman" panose="02020603050405020304" pitchFamily="18" charset="0"/>
              </a:rPr>
              <a:t>deals with the chemistry of living things.</a:t>
            </a:r>
          </a:p>
          <a:p>
            <a:endParaRPr lang="en-001" dirty="0"/>
          </a:p>
        </p:txBody>
      </p:sp>
    </p:spTree>
    <p:extLst>
      <p:ext uri="{BB962C8B-B14F-4D97-AF65-F5344CB8AC3E}">
        <p14:creationId xmlns:p14="http://schemas.microsoft.com/office/powerpoint/2010/main" val="2574099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24D2BEA-EDC3-4398-93A2-1B2962879E11}"/>
              </a:ext>
            </a:extLst>
          </p:cNvPr>
          <p:cNvPicPr>
            <a:picLocks noChangeAspect="1"/>
          </p:cNvPicPr>
          <p:nvPr/>
        </p:nvPicPr>
        <p:blipFill>
          <a:blip r:embed="rId2"/>
          <a:stretch>
            <a:fillRect/>
          </a:stretch>
        </p:blipFill>
        <p:spPr>
          <a:xfrm>
            <a:off x="3752406" y="3079985"/>
            <a:ext cx="3422050" cy="1346683"/>
          </a:xfrm>
          <a:prstGeom prst="rect">
            <a:avLst/>
          </a:prstGeom>
        </p:spPr>
      </p:pic>
      <p:sp>
        <p:nvSpPr>
          <p:cNvPr id="2" name="Title 1">
            <a:extLst>
              <a:ext uri="{FF2B5EF4-FFF2-40B4-BE49-F238E27FC236}">
                <a16:creationId xmlns:a16="http://schemas.microsoft.com/office/drawing/2014/main" id="{EF94C91C-F3A3-4641-A5F5-66E526F102F8}"/>
              </a:ext>
            </a:extLst>
          </p:cNvPr>
          <p:cNvSpPr>
            <a:spLocks noGrp="1"/>
          </p:cNvSpPr>
          <p:nvPr>
            <p:ph type="title"/>
          </p:nvPr>
        </p:nvSpPr>
        <p:spPr>
          <a:xfrm>
            <a:off x="692477" y="129456"/>
            <a:ext cx="10515600" cy="728383"/>
          </a:xfrm>
        </p:spPr>
        <p:txBody>
          <a:bodyPr>
            <a:normAutofit/>
          </a:bodyPr>
          <a:lstStyle/>
          <a:p>
            <a:r>
              <a:rPr lang="en-US" sz="3200" dirty="0">
                <a:latin typeface="Times New Roman" panose="02020603050405020304" pitchFamily="18" charset="0"/>
                <a:cs typeface="Times New Roman" panose="02020603050405020304" pitchFamily="18" charset="0"/>
              </a:rPr>
              <a:t>2. </a:t>
            </a:r>
            <a:r>
              <a:rPr lang="en-US" sz="3200" b="1" dirty="0">
                <a:solidFill>
                  <a:srgbClr val="FF0000"/>
                </a:solidFill>
                <a:latin typeface="Times New Roman" panose="02020603050405020304" pitchFamily="18" charset="0"/>
                <a:cs typeface="Times New Roman" panose="02020603050405020304" pitchFamily="18" charset="0"/>
              </a:rPr>
              <a:t>covalent bond</a:t>
            </a:r>
            <a:endParaRPr lang="en-001" sz="3200" baseline="-25000" dirty="0"/>
          </a:p>
        </p:txBody>
      </p:sp>
      <p:sp>
        <p:nvSpPr>
          <p:cNvPr id="3" name="Content Placeholder 2">
            <a:extLst>
              <a:ext uri="{FF2B5EF4-FFF2-40B4-BE49-F238E27FC236}">
                <a16:creationId xmlns:a16="http://schemas.microsoft.com/office/drawing/2014/main" id="{CEEBB4CB-828E-4720-BDF5-07EDCBBFED20}"/>
              </a:ext>
            </a:extLst>
          </p:cNvPr>
          <p:cNvSpPr>
            <a:spLocks noGrp="1"/>
          </p:cNvSpPr>
          <p:nvPr>
            <p:ph idx="1"/>
          </p:nvPr>
        </p:nvSpPr>
        <p:spPr>
          <a:xfrm>
            <a:off x="167031" y="733384"/>
            <a:ext cx="6754609" cy="6124615"/>
          </a:xfrm>
        </p:spPr>
        <p:txBody>
          <a:bodyPr>
            <a:normAutofit/>
          </a:bodyPr>
          <a:lstStyle/>
          <a:p>
            <a:r>
              <a:rPr lang="en-US" dirty="0">
                <a:latin typeface="Times New Roman" panose="02020603050405020304" pitchFamily="18" charset="0"/>
                <a:cs typeface="Times New Roman" panose="02020603050405020304" pitchFamily="18" charset="0"/>
              </a:rPr>
              <a:t>It is formed through the </a:t>
            </a:r>
            <a:r>
              <a:rPr lang="en-US" b="1" i="1" dirty="0">
                <a:latin typeface="Times New Roman" panose="02020603050405020304" pitchFamily="18" charset="0"/>
                <a:cs typeface="Times New Roman" panose="02020603050405020304" pitchFamily="18" charset="0"/>
              </a:rPr>
              <a:t>sharing of electron pairs </a:t>
            </a:r>
            <a:r>
              <a:rPr lang="en-US" dirty="0">
                <a:latin typeface="Times New Roman" panose="02020603050405020304" pitchFamily="18" charset="0"/>
                <a:cs typeface="Times New Roman" panose="02020603050405020304" pitchFamily="18" charset="0"/>
              </a:rPr>
              <a:t>between two atoms.</a:t>
            </a:r>
          </a:p>
          <a:p>
            <a:r>
              <a:rPr lang="en-US" dirty="0">
                <a:latin typeface="Times New Roman" panose="02020603050405020304" pitchFamily="18" charset="0"/>
                <a:cs typeface="Times New Roman" panose="02020603050405020304" pitchFamily="18" charset="0"/>
              </a:rPr>
              <a:t>Always formed between </a:t>
            </a:r>
            <a:r>
              <a:rPr lang="en-US" b="1" i="1" dirty="0">
                <a:latin typeface="Times New Roman" panose="02020603050405020304" pitchFamily="18" charset="0"/>
                <a:cs typeface="Times New Roman" panose="02020603050405020304" pitchFamily="18" charset="0"/>
              </a:rPr>
              <a:t>non-metals</a:t>
            </a:r>
            <a:endParaRPr lang="en-US"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Nonpolar covalent bond</a:t>
            </a:r>
            <a:r>
              <a:rPr lang="en-US" b="1"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Occurs in </a:t>
            </a:r>
            <a:r>
              <a:rPr lang="en-US" i="1" dirty="0">
                <a:latin typeface="Times New Roman" panose="02020603050405020304" pitchFamily="18" charset="0"/>
                <a:cs typeface="Times New Roman" panose="02020603050405020304" pitchFamily="18" charset="0"/>
              </a:rPr>
              <a:t>homonuclear molecules </a:t>
            </a: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pPr marL="0" indent="0">
              <a:buNone/>
            </a:pPr>
            <a:r>
              <a:rPr lang="en-US" b="1" i="1" dirty="0">
                <a:latin typeface="Times New Roman" panose="02020603050405020304" pitchFamily="18" charset="0"/>
                <a:cs typeface="Times New Roman" panose="02020603050405020304" pitchFamily="18" charset="0"/>
              </a:rPr>
              <a:t>Polar covalent bond:</a:t>
            </a:r>
          </a:p>
          <a:p>
            <a:pPr marL="0" indent="0">
              <a:buNone/>
            </a:pP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in </a:t>
            </a:r>
            <a:r>
              <a:rPr lang="en-US" i="1" dirty="0">
                <a:latin typeface="Times New Roman" panose="02020603050405020304" pitchFamily="18" charset="0"/>
                <a:cs typeface="Times New Roman" panose="02020603050405020304" pitchFamily="18" charset="0"/>
              </a:rPr>
              <a:t>heteronuclear molecules</a:t>
            </a:r>
          </a:p>
          <a:p>
            <a:pPr marL="457200" lvl="1" indent="0">
              <a:buNone/>
            </a:pPr>
            <a:r>
              <a:rPr lang="en-US" dirty="0">
                <a:latin typeface="Times New Roman" panose="02020603050405020304" pitchFamily="18" charset="0"/>
                <a:cs typeface="Times New Roman" panose="02020603050405020304" pitchFamily="18" charset="0"/>
              </a:rPr>
              <a:t>The electron pairs are </a:t>
            </a:r>
            <a:r>
              <a:rPr lang="en-US" i="1" dirty="0">
                <a:latin typeface="Times New Roman" panose="02020603050405020304" pitchFamily="18" charset="0"/>
                <a:cs typeface="Times New Roman" panose="02020603050405020304" pitchFamily="18" charset="0"/>
              </a:rPr>
              <a:t>more</a:t>
            </a:r>
            <a:r>
              <a:rPr lang="en-US" dirty="0">
                <a:latin typeface="Times New Roman" panose="02020603050405020304" pitchFamily="18" charset="0"/>
                <a:cs typeface="Times New Roman" panose="02020603050405020304" pitchFamily="18" charset="0"/>
              </a:rPr>
              <a:t> attracted to the more </a:t>
            </a:r>
            <a:r>
              <a:rPr lang="en-US" b="1" i="1" dirty="0">
                <a:latin typeface="Times New Roman" panose="02020603050405020304" pitchFamily="18" charset="0"/>
                <a:cs typeface="Times New Roman" panose="02020603050405020304" pitchFamily="18" charset="0"/>
              </a:rPr>
              <a:t>electronegative </a:t>
            </a:r>
            <a:r>
              <a:rPr lang="en-US" dirty="0">
                <a:latin typeface="Times New Roman" panose="02020603050405020304" pitchFamily="18" charset="0"/>
                <a:cs typeface="Times New Roman" panose="02020603050405020304" pitchFamily="18" charset="0"/>
              </a:rPr>
              <a:t>atom.</a:t>
            </a:r>
            <a:endParaRPr lang="en-00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CCE355B-EF53-4C14-85F7-D93081D29B18}"/>
              </a:ext>
            </a:extLst>
          </p:cNvPr>
          <p:cNvPicPr>
            <a:picLocks noChangeAspect="1"/>
          </p:cNvPicPr>
          <p:nvPr/>
        </p:nvPicPr>
        <p:blipFill>
          <a:blip r:embed="rId3"/>
          <a:stretch>
            <a:fillRect/>
          </a:stretch>
        </p:blipFill>
        <p:spPr>
          <a:xfrm>
            <a:off x="6884391" y="483928"/>
            <a:ext cx="5235019" cy="2489141"/>
          </a:xfrm>
          <a:prstGeom prst="rect">
            <a:avLst/>
          </a:prstGeom>
        </p:spPr>
      </p:pic>
      <p:sp>
        <p:nvSpPr>
          <p:cNvPr id="6" name="Rectangle 5">
            <a:extLst>
              <a:ext uri="{FF2B5EF4-FFF2-40B4-BE49-F238E27FC236}">
                <a16:creationId xmlns:a16="http://schemas.microsoft.com/office/drawing/2014/main" id="{75657860-A3DB-4447-B2AC-21892CA85E15}"/>
              </a:ext>
            </a:extLst>
          </p:cNvPr>
          <p:cNvSpPr/>
          <p:nvPr/>
        </p:nvSpPr>
        <p:spPr>
          <a:xfrm>
            <a:off x="10198003" y="333274"/>
            <a:ext cx="575034" cy="400110"/>
          </a:xfrm>
          <a:prstGeom prst="rect">
            <a:avLst/>
          </a:prstGeom>
          <a:ln>
            <a:solidFill>
              <a:schemeClr val="accent1"/>
            </a:solidFill>
          </a:ln>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Cl</a:t>
            </a:r>
            <a:r>
              <a:rPr lang="en-US" sz="2000" b="1" baseline="-25000" dirty="0">
                <a:solidFill>
                  <a:srgbClr val="FF0000"/>
                </a:solidFill>
                <a:latin typeface="Times New Roman" panose="02020603050405020304" pitchFamily="18" charset="0"/>
                <a:cs typeface="Times New Roman" panose="02020603050405020304" pitchFamily="18" charset="0"/>
              </a:rPr>
              <a:t>2</a:t>
            </a:r>
            <a:endParaRPr lang="en-001" sz="2000" baseline="-25000" dirty="0"/>
          </a:p>
        </p:txBody>
      </p:sp>
      <p:sp>
        <p:nvSpPr>
          <p:cNvPr id="7" name="Rectangle 6">
            <a:extLst>
              <a:ext uri="{FF2B5EF4-FFF2-40B4-BE49-F238E27FC236}">
                <a16:creationId xmlns:a16="http://schemas.microsoft.com/office/drawing/2014/main" id="{F2315B4D-9599-4E33-9C19-488CCACFA78B}"/>
              </a:ext>
            </a:extLst>
          </p:cNvPr>
          <p:cNvSpPr/>
          <p:nvPr/>
        </p:nvSpPr>
        <p:spPr>
          <a:xfrm>
            <a:off x="8159712" y="377012"/>
            <a:ext cx="768819" cy="461665"/>
          </a:xfrm>
          <a:prstGeom prst="rect">
            <a:avLst/>
          </a:prstGeom>
          <a:ln>
            <a:solidFill>
              <a:schemeClr val="accent1"/>
            </a:solidFill>
          </a:ln>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CH</a:t>
            </a:r>
            <a:r>
              <a:rPr lang="en-US" sz="2400" b="1" baseline="-25000" dirty="0">
                <a:solidFill>
                  <a:srgbClr val="FF0000"/>
                </a:solidFill>
                <a:latin typeface="Times New Roman" panose="02020603050405020304" pitchFamily="18" charset="0"/>
                <a:cs typeface="Times New Roman" panose="02020603050405020304" pitchFamily="18" charset="0"/>
              </a:rPr>
              <a:t>4</a:t>
            </a:r>
            <a:endParaRPr lang="en-001" sz="2400" dirty="0"/>
          </a:p>
        </p:txBody>
      </p:sp>
      <p:pic>
        <p:nvPicPr>
          <p:cNvPr id="8" name="Picture 7">
            <a:extLst>
              <a:ext uri="{FF2B5EF4-FFF2-40B4-BE49-F238E27FC236}">
                <a16:creationId xmlns:a16="http://schemas.microsoft.com/office/drawing/2014/main" id="{6A2AE62F-C5F5-440B-9D11-E6A6FF0065CD}"/>
              </a:ext>
            </a:extLst>
          </p:cNvPr>
          <p:cNvPicPr>
            <a:picLocks noChangeAspect="1"/>
          </p:cNvPicPr>
          <p:nvPr/>
        </p:nvPicPr>
        <p:blipFill>
          <a:blip r:embed="rId4"/>
          <a:stretch>
            <a:fillRect/>
          </a:stretch>
        </p:blipFill>
        <p:spPr>
          <a:xfrm>
            <a:off x="7720977" y="4279789"/>
            <a:ext cx="1258723" cy="1178036"/>
          </a:xfrm>
          <a:prstGeom prst="rect">
            <a:avLst/>
          </a:prstGeom>
        </p:spPr>
      </p:pic>
      <p:pic>
        <p:nvPicPr>
          <p:cNvPr id="9" name="Picture 8">
            <a:extLst>
              <a:ext uri="{FF2B5EF4-FFF2-40B4-BE49-F238E27FC236}">
                <a16:creationId xmlns:a16="http://schemas.microsoft.com/office/drawing/2014/main" id="{340E64E5-9867-4E77-9BC6-07E8386E6D5B}"/>
              </a:ext>
            </a:extLst>
          </p:cNvPr>
          <p:cNvPicPr>
            <a:picLocks noChangeAspect="1"/>
          </p:cNvPicPr>
          <p:nvPr/>
        </p:nvPicPr>
        <p:blipFill>
          <a:blip r:embed="rId5"/>
          <a:stretch>
            <a:fillRect/>
          </a:stretch>
        </p:blipFill>
        <p:spPr>
          <a:xfrm>
            <a:off x="8258430" y="5630700"/>
            <a:ext cx="2191116" cy="1166814"/>
          </a:xfrm>
          <a:prstGeom prst="rect">
            <a:avLst/>
          </a:prstGeom>
        </p:spPr>
      </p:pic>
      <p:pic>
        <p:nvPicPr>
          <p:cNvPr id="10" name="Picture 9">
            <a:extLst>
              <a:ext uri="{FF2B5EF4-FFF2-40B4-BE49-F238E27FC236}">
                <a16:creationId xmlns:a16="http://schemas.microsoft.com/office/drawing/2014/main" id="{A02273D4-BBC0-4D80-9F2B-3DC9A0242A36}"/>
              </a:ext>
            </a:extLst>
          </p:cNvPr>
          <p:cNvPicPr>
            <a:picLocks noChangeAspect="1"/>
          </p:cNvPicPr>
          <p:nvPr/>
        </p:nvPicPr>
        <p:blipFill>
          <a:blip r:embed="rId6"/>
          <a:stretch>
            <a:fillRect/>
          </a:stretch>
        </p:blipFill>
        <p:spPr>
          <a:xfrm>
            <a:off x="10031853" y="4195087"/>
            <a:ext cx="1963035" cy="1469026"/>
          </a:xfrm>
          <a:prstGeom prst="rect">
            <a:avLst/>
          </a:prstGeom>
        </p:spPr>
      </p:pic>
      <p:pic>
        <p:nvPicPr>
          <p:cNvPr id="12" name="Picture 11">
            <a:extLst>
              <a:ext uri="{FF2B5EF4-FFF2-40B4-BE49-F238E27FC236}">
                <a16:creationId xmlns:a16="http://schemas.microsoft.com/office/drawing/2014/main" id="{3E290AD1-2EAD-49B9-BE71-22666B341B2B}"/>
              </a:ext>
            </a:extLst>
          </p:cNvPr>
          <p:cNvPicPr>
            <a:picLocks noChangeAspect="1"/>
          </p:cNvPicPr>
          <p:nvPr/>
        </p:nvPicPr>
        <p:blipFill>
          <a:blip r:embed="rId7"/>
          <a:stretch>
            <a:fillRect/>
          </a:stretch>
        </p:blipFill>
        <p:spPr>
          <a:xfrm>
            <a:off x="4408124" y="5457825"/>
            <a:ext cx="2324100" cy="1400175"/>
          </a:xfrm>
          <a:prstGeom prst="rect">
            <a:avLst/>
          </a:prstGeom>
        </p:spPr>
      </p:pic>
      <p:pic>
        <p:nvPicPr>
          <p:cNvPr id="14" name="Picture 13">
            <a:extLst>
              <a:ext uri="{FF2B5EF4-FFF2-40B4-BE49-F238E27FC236}">
                <a16:creationId xmlns:a16="http://schemas.microsoft.com/office/drawing/2014/main" id="{B0557677-4C72-48B9-8A88-59C4AE455F1C}"/>
              </a:ext>
            </a:extLst>
          </p:cNvPr>
          <p:cNvPicPr>
            <a:picLocks noChangeAspect="1"/>
          </p:cNvPicPr>
          <p:nvPr/>
        </p:nvPicPr>
        <p:blipFill>
          <a:blip r:embed="rId8"/>
          <a:stretch>
            <a:fillRect/>
          </a:stretch>
        </p:blipFill>
        <p:spPr>
          <a:xfrm>
            <a:off x="427924" y="3363029"/>
            <a:ext cx="3057327" cy="390297"/>
          </a:xfrm>
          <a:prstGeom prst="rect">
            <a:avLst/>
          </a:prstGeom>
        </p:spPr>
      </p:pic>
    </p:spTree>
    <p:extLst>
      <p:ext uri="{BB962C8B-B14F-4D97-AF65-F5344CB8AC3E}">
        <p14:creationId xmlns:p14="http://schemas.microsoft.com/office/powerpoint/2010/main" val="1410264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D190-0324-4E5E-BF6D-4FA01894CFC6}"/>
              </a:ext>
            </a:extLst>
          </p:cNvPr>
          <p:cNvSpPr>
            <a:spLocks noGrp="1"/>
          </p:cNvSpPr>
          <p:nvPr>
            <p:ph type="title"/>
          </p:nvPr>
        </p:nvSpPr>
        <p:spPr>
          <a:xfrm>
            <a:off x="838200" y="365125"/>
            <a:ext cx="10515600" cy="315912"/>
          </a:xfrm>
        </p:spPr>
        <p:txBody>
          <a:bodyPr>
            <a:noAutofit/>
          </a:bodyPr>
          <a:lstStyle/>
          <a:p>
            <a:r>
              <a:rPr lang="en-GB" sz="3200" b="1" dirty="0"/>
              <a:t>3. </a:t>
            </a:r>
            <a:r>
              <a:rPr lang="en-GB" sz="3200" b="1" dirty="0">
                <a:solidFill>
                  <a:srgbClr val="FF0000"/>
                </a:solidFill>
                <a:latin typeface="Times New Roman" panose="02020603050405020304" pitchFamily="18" charset="0"/>
                <a:cs typeface="Times New Roman" panose="02020603050405020304" pitchFamily="18" charset="0"/>
              </a:rPr>
              <a:t>Metallic bond</a:t>
            </a:r>
            <a:endParaRPr lang="en-001" sz="3200" dirty="0"/>
          </a:p>
        </p:txBody>
      </p:sp>
      <p:sp>
        <p:nvSpPr>
          <p:cNvPr id="3" name="Content Placeholder 2">
            <a:extLst>
              <a:ext uri="{FF2B5EF4-FFF2-40B4-BE49-F238E27FC236}">
                <a16:creationId xmlns:a16="http://schemas.microsoft.com/office/drawing/2014/main" id="{F8AA538C-DB9A-4A9A-B26D-07320FD30F05}"/>
              </a:ext>
            </a:extLst>
          </p:cNvPr>
          <p:cNvSpPr>
            <a:spLocks noGrp="1"/>
          </p:cNvSpPr>
          <p:nvPr>
            <p:ph idx="1"/>
          </p:nvPr>
        </p:nvSpPr>
        <p:spPr>
          <a:xfrm>
            <a:off x="452487" y="914400"/>
            <a:ext cx="7673418" cy="5788800"/>
          </a:xfrm>
        </p:spPr>
        <p:txBody>
          <a:bodyPr>
            <a:normAutofit lnSpcReduction="10000"/>
          </a:bodyPr>
          <a:lstStyle/>
          <a:p>
            <a:r>
              <a:rPr lang="en-GB" i="1" dirty="0">
                <a:latin typeface="Times New Roman" panose="02020603050405020304" pitchFamily="18" charset="0"/>
                <a:cs typeface="Times New Roman" panose="02020603050405020304" pitchFamily="18" charset="0"/>
              </a:rPr>
              <a:t>Attraction between positive ions and valence electrons</a:t>
            </a:r>
          </a:p>
          <a:p>
            <a:r>
              <a:rPr lang="en-GB" dirty="0">
                <a:latin typeface="Times New Roman" panose="02020603050405020304" pitchFamily="18" charset="0"/>
                <a:cs typeface="Times New Roman" panose="02020603050405020304" pitchFamily="18" charset="0"/>
              </a:rPr>
              <a:t>Occurs between </a:t>
            </a:r>
            <a:r>
              <a:rPr lang="en-GB" i="1" dirty="0">
                <a:latin typeface="Times New Roman" panose="02020603050405020304" pitchFamily="18" charset="0"/>
                <a:cs typeface="Times New Roman" panose="02020603050405020304" pitchFamily="18" charset="0"/>
              </a:rPr>
              <a:t>metals and metals</a:t>
            </a:r>
          </a:p>
          <a:p>
            <a:pPr marL="0" indent="0">
              <a:buNone/>
            </a:pPr>
            <a:endParaRPr lang="en-GB" i="1" dirty="0">
              <a:latin typeface="Times New Roman" panose="02020603050405020304" pitchFamily="18" charset="0"/>
              <a:cs typeface="Times New Roman" panose="02020603050405020304" pitchFamily="18" charset="0"/>
            </a:endParaRPr>
          </a:p>
          <a:p>
            <a:pPr marL="0" indent="0">
              <a:buNone/>
            </a:pPr>
            <a:r>
              <a:rPr lang="en-GB" dirty="0">
                <a:solidFill>
                  <a:srgbClr val="0070C0"/>
                </a:solidFill>
                <a:latin typeface="Times New Roman" panose="02020603050405020304" pitchFamily="18" charset="0"/>
                <a:cs typeface="Times New Roman" panose="02020603050405020304" pitchFamily="18" charset="0"/>
              </a:rPr>
              <a:t>Metallic substances:</a:t>
            </a:r>
          </a:p>
          <a:p>
            <a:pPr marL="457200" lvl="1" indent="0">
              <a:buNone/>
            </a:pPr>
            <a:r>
              <a:rPr lang="en-GB" dirty="0">
                <a:latin typeface="Times New Roman" panose="02020603050405020304" pitchFamily="18" charset="0"/>
                <a:cs typeface="Times New Roman" panose="02020603050405020304" pitchFamily="18" charset="0"/>
              </a:rPr>
              <a:t>Mg, Ca, Fe, Al, Cu, Na</a:t>
            </a:r>
          </a:p>
          <a:p>
            <a:pPr lvl="1"/>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Valance electrons freely move, which make metallic substances:</a:t>
            </a:r>
          </a:p>
          <a:p>
            <a:pPr lvl="1"/>
            <a:r>
              <a:rPr lang="en-GB" dirty="0">
                <a:latin typeface="Times New Roman" panose="02020603050405020304" pitchFamily="18" charset="0"/>
                <a:cs typeface="Times New Roman" panose="02020603050405020304" pitchFamily="18" charset="0"/>
              </a:rPr>
              <a:t>good conductors of electricity and heat</a:t>
            </a:r>
          </a:p>
          <a:p>
            <a:pPr lvl="1"/>
            <a:r>
              <a:rPr lang="en-GB" dirty="0">
                <a:latin typeface="Times New Roman" panose="02020603050405020304" pitchFamily="18" charset="0"/>
                <a:cs typeface="Times New Roman" panose="02020603050405020304" pitchFamily="18" charset="0"/>
              </a:rPr>
              <a:t>Malleable (easily shaped without breaking apart)</a:t>
            </a:r>
          </a:p>
          <a:p>
            <a:pPr lvl="1"/>
            <a:r>
              <a:rPr lang="en-GB" dirty="0">
                <a:latin typeface="Times New Roman" panose="02020603050405020304" pitchFamily="18" charset="0"/>
                <a:cs typeface="Times New Roman" panose="02020603050405020304" pitchFamily="18" charset="0"/>
              </a:rPr>
              <a:t>Ductile (ability to be pulled into wires)</a:t>
            </a:r>
          </a:p>
          <a:p>
            <a:pPr lvl="1"/>
            <a:r>
              <a:rPr lang="en-GB" dirty="0">
                <a:latin typeface="Times New Roman" panose="02020603050405020304" pitchFamily="18" charset="0"/>
                <a:cs typeface="Times New Roman" panose="02020603050405020304" pitchFamily="18" charset="0"/>
              </a:rPr>
              <a:t>Shining </a:t>
            </a:r>
          </a:p>
          <a:p>
            <a:pPr lvl="1"/>
            <a:r>
              <a:rPr lang="en-GB" dirty="0">
                <a:latin typeface="Times New Roman" panose="02020603050405020304" pitchFamily="18" charset="0"/>
                <a:cs typeface="Times New Roman" panose="02020603050405020304" pitchFamily="18" charset="0"/>
              </a:rPr>
              <a:t>High melting point</a:t>
            </a:r>
          </a:p>
        </p:txBody>
      </p:sp>
      <p:pic>
        <p:nvPicPr>
          <p:cNvPr id="7" name="Picture 6">
            <a:extLst>
              <a:ext uri="{FF2B5EF4-FFF2-40B4-BE49-F238E27FC236}">
                <a16:creationId xmlns:a16="http://schemas.microsoft.com/office/drawing/2014/main" id="{F3CF7D9D-0D45-49B6-B808-A330EF892309}"/>
              </a:ext>
            </a:extLst>
          </p:cNvPr>
          <p:cNvPicPr>
            <a:picLocks noChangeAspect="1"/>
          </p:cNvPicPr>
          <p:nvPr/>
        </p:nvPicPr>
        <p:blipFill>
          <a:blip r:embed="rId2"/>
          <a:stretch>
            <a:fillRect/>
          </a:stretch>
        </p:blipFill>
        <p:spPr>
          <a:xfrm>
            <a:off x="7826217" y="681037"/>
            <a:ext cx="3812250" cy="2727907"/>
          </a:xfrm>
          <a:prstGeom prst="rect">
            <a:avLst/>
          </a:prstGeom>
        </p:spPr>
      </p:pic>
      <p:pic>
        <p:nvPicPr>
          <p:cNvPr id="4" name="Picture 3">
            <a:extLst>
              <a:ext uri="{FF2B5EF4-FFF2-40B4-BE49-F238E27FC236}">
                <a16:creationId xmlns:a16="http://schemas.microsoft.com/office/drawing/2014/main" id="{179C63C8-4307-4B07-9FE4-BA5DB32AF2D7}"/>
              </a:ext>
            </a:extLst>
          </p:cNvPr>
          <p:cNvPicPr>
            <a:picLocks noChangeAspect="1"/>
          </p:cNvPicPr>
          <p:nvPr/>
        </p:nvPicPr>
        <p:blipFill>
          <a:blip r:embed="rId3"/>
          <a:stretch>
            <a:fillRect/>
          </a:stretch>
        </p:blipFill>
        <p:spPr>
          <a:xfrm>
            <a:off x="7984502" y="3642307"/>
            <a:ext cx="3495679" cy="3060893"/>
          </a:xfrm>
          <a:prstGeom prst="rect">
            <a:avLst/>
          </a:prstGeom>
        </p:spPr>
      </p:pic>
    </p:spTree>
    <p:extLst>
      <p:ext uri="{BB962C8B-B14F-4D97-AF65-F5344CB8AC3E}">
        <p14:creationId xmlns:p14="http://schemas.microsoft.com/office/powerpoint/2010/main" val="4105405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DF58-572B-4976-B58A-044D9DA50F11}"/>
              </a:ext>
            </a:extLst>
          </p:cNvPr>
          <p:cNvSpPr>
            <a:spLocks noGrp="1"/>
          </p:cNvSpPr>
          <p:nvPr>
            <p:ph type="title"/>
          </p:nvPr>
        </p:nvSpPr>
        <p:spPr>
          <a:xfrm>
            <a:off x="743637" y="188323"/>
            <a:ext cx="10515600" cy="492714"/>
          </a:xfrm>
        </p:spPr>
        <p:txBody>
          <a:bodyPr>
            <a:noAutofit/>
          </a:bodyPr>
          <a:lstStyle/>
          <a:p>
            <a:pPr algn="ctr"/>
            <a:r>
              <a:rPr lang="en-GB" sz="3200" b="1" dirty="0">
                <a:latin typeface="Times New Roman" panose="02020603050405020304" pitchFamily="18" charset="0"/>
                <a:cs typeface="Times New Roman" panose="02020603050405020304" pitchFamily="18" charset="0"/>
              </a:rPr>
              <a:t>Chemical formula</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A67DA3-2C90-422D-ACBC-A9C27F40B479}"/>
              </a:ext>
            </a:extLst>
          </p:cNvPr>
          <p:cNvSpPr>
            <a:spLocks noGrp="1"/>
          </p:cNvSpPr>
          <p:nvPr>
            <p:ph idx="1"/>
          </p:nvPr>
        </p:nvSpPr>
        <p:spPr>
          <a:xfrm>
            <a:off x="6593071" y="715186"/>
            <a:ext cx="5536380" cy="5876119"/>
          </a:xfrm>
        </p:spPr>
        <p:txBody>
          <a:bodyPr>
            <a:normAutofit/>
          </a:bodyPr>
          <a:lstStyle/>
          <a:p>
            <a:pPr marL="0" indent="0">
              <a:buNone/>
            </a:pPr>
            <a:r>
              <a:rPr lang="en-US" sz="2400" b="1" dirty="0">
                <a:solidFill>
                  <a:srgbClr val="FF0000"/>
                </a:solidFill>
                <a:latin typeface="Times New Roman" panose="02020603050405020304" pitchFamily="18" charset="0"/>
                <a:cs typeface="Times New Roman" panose="02020603050405020304" pitchFamily="18" charset="0"/>
              </a:rPr>
              <a:t>Empirical formula</a:t>
            </a:r>
          </a:p>
          <a:p>
            <a:pPr>
              <a:lnSpc>
                <a:spcPct val="100000"/>
              </a:lnSpc>
            </a:pPr>
            <a:r>
              <a:rPr lang="en-US" sz="2000" dirty="0">
                <a:latin typeface="Times New Roman" panose="02020603050405020304" pitchFamily="18" charset="0"/>
                <a:cs typeface="Times New Roman" panose="02020603050405020304" pitchFamily="18" charset="0"/>
              </a:rPr>
              <a:t>It expresses which elements are present and the simplest whole number ratio of their atoms.</a:t>
            </a:r>
          </a:p>
          <a:p>
            <a:pPr>
              <a:lnSpc>
                <a:spcPct val="100000"/>
              </a:lnSpc>
            </a:pPr>
            <a:r>
              <a:rPr lang="en-GB" sz="2000" dirty="0">
                <a:latin typeface="Times New Roman" panose="02020603050405020304" pitchFamily="18" charset="0"/>
                <a:cs typeface="Times New Roman" panose="02020603050405020304" pitchFamily="18" charset="0"/>
              </a:rPr>
              <a:t>the</a:t>
            </a:r>
            <a:r>
              <a:rPr lang="en-GB" sz="2000" i="1" dirty="0">
                <a:latin typeface="Times New Roman" panose="02020603050405020304" pitchFamily="18" charset="0"/>
                <a:cs typeface="Times New Roman" panose="02020603050405020304" pitchFamily="18" charset="0"/>
              </a:rPr>
              <a:t> simplest chemical formulas</a:t>
            </a:r>
            <a:endParaRPr lang="en-US" sz="2000" i="1" dirty="0">
              <a:latin typeface="Times New Roman" panose="02020603050405020304" pitchFamily="18" charset="0"/>
              <a:cs typeface="Times New Roman" panose="02020603050405020304" pitchFamily="18" charset="0"/>
            </a:endParaRPr>
          </a:p>
          <a:p>
            <a:pPr>
              <a:lnSpc>
                <a:spcPct val="100000"/>
              </a:lnSpc>
            </a:pPr>
            <a:r>
              <a:rPr lang="en-GB" sz="2000" dirty="0">
                <a:latin typeface="Times New Roman" panose="02020603050405020304" pitchFamily="18" charset="0"/>
                <a:cs typeface="Times New Roman" panose="02020603050405020304" pitchFamily="18" charset="0"/>
              </a:rPr>
              <a:t>Examples: hydrogen peroxide: HO, hydrazine: NH</a:t>
            </a:r>
            <a:r>
              <a:rPr lang="en-GB" sz="2000" baseline="-25000" dirty="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 acetylene: CH </a:t>
            </a:r>
          </a:p>
          <a:p>
            <a:pPr>
              <a:lnSpc>
                <a:spcPct val="100000"/>
              </a:lnSpc>
            </a:pPr>
            <a:r>
              <a:rPr lang="en-US" sz="2000" dirty="0">
                <a:solidFill>
                  <a:srgbClr val="0070C0"/>
                </a:solidFill>
                <a:latin typeface="Times New Roman" panose="02020603050405020304" pitchFamily="18" charset="0"/>
                <a:cs typeface="Times New Roman" panose="02020603050405020304" pitchFamily="18" charset="0"/>
              </a:rPr>
              <a:t>Some molecules have the same molecular formula and empirical formula.</a:t>
            </a:r>
            <a:r>
              <a:rPr lang="en-GB" sz="2000" dirty="0">
                <a:solidFill>
                  <a:srgbClr val="0070C0"/>
                </a:solidFill>
              </a:rPr>
              <a:t> </a:t>
            </a:r>
          </a:p>
          <a:p>
            <a:pPr marL="0" indent="0">
              <a:lnSpc>
                <a:spcPct val="100000"/>
              </a:lnSpc>
              <a:buNone/>
            </a:pPr>
            <a:r>
              <a:rPr lang="en-GB" sz="2000" dirty="0">
                <a:solidFill>
                  <a:srgbClr val="0070C0"/>
                </a:solidFill>
                <a:latin typeface="Times New Roman" panose="02020603050405020304" pitchFamily="18" charset="0"/>
                <a:cs typeface="Times New Roman" panose="02020603050405020304" pitchFamily="18" charset="0"/>
              </a:rPr>
              <a:t>   e.g. H</a:t>
            </a:r>
            <a:r>
              <a:rPr lang="en-GB" sz="2000" baseline="-25000" dirty="0">
                <a:solidFill>
                  <a:srgbClr val="0070C0"/>
                </a:solidFill>
                <a:latin typeface="Times New Roman" panose="02020603050405020304" pitchFamily="18" charset="0"/>
                <a:cs typeface="Times New Roman" panose="02020603050405020304" pitchFamily="18" charset="0"/>
              </a:rPr>
              <a:t>2</a:t>
            </a:r>
            <a:r>
              <a:rPr lang="en-GB" sz="2000" dirty="0">
                <a:solidFill>
                  <a:srgbClr val="0070C0"/>
                </a:solidFill>
                <a:latin typeface="Times New Roman" panose="02020603050405020304" pitchFamily="18" charset="0"/>
                <a:cs typeface="Times New Roman" panose="02020603050405020304" pitchFamily="18" charset="0"/>
              </a:rPr>
              <a:t>O, NH</a:t>
            </a:r>
            <a:r>
              <a:rPr lang="en-GB" sz="2000" baseline="-25000" dirty="0">
                <a:solidFill>
                  <a:srgbClr val="0070C0"/>
                </a:solidFill>
                <a:latin typeface="Times New Roman" panose="02020603050405020304" pitchFamily="18" charset="0"/>
                <a:cs typeface="Times New Roman" panose="02020603050405020304" pitchFamily="18" charset="0"/>
              </a:rPr>
              <a:t>3</a:t>
            </a:r>
            <a:r>
              <a:rPr lang="en-GB" sz="2000" dirty="0">
                <a:solidFill>
                  <a:srgbClr val="0070C0"/>
                </a:solidFill>
                <a:latin typeface="Times New Roman" panose="02020603050405020304" pitchFamily="18" charset="0"/>
                <a:cs typeface="Times New Roman" panose="02020603050405020304" pitchFamily="18" charset="0"/>
              </a:rPr>
              <a:t>, CO</a:t>
            </a:r>
            <a:r>
              <a:rPr lang="en-GB" sz="2000" baseline="-25000" dirty="0">
                <a:solidFill>
                  <a:srgbClr val="0070C0"/>
                </a:solidFill>
                <a:latin typeface="Times New Roman" panose="02020603050405020304" pitchFamily="18" charset="0"/>
                <a:cs typeface="Times New Roman" panose="02020603050405020304" pitchFamily="18" charset="0"/>
              </a:rPr>
              <a:t>2</a:t>
            </a:r>
            <a:r>
              <a:rPr lang="en-GB" sz="2000" dirty="0">
                <a:solidFill>
                  <a:srgbClr val="0070C0"/>
                </a:solidFill>
                <a:latin typeface="Times New Roman" panose="02020603050405020304" pitchFamily="18" charset="0"/>
                <a:cs typeface="Times New Roman" panose="02020603050405020304" pitchFamily="18" charset="0"/>
              </a:rPr>
              <a:t>, CH</a:t>
            </a:r>
            <a:r>
              <a:rPr lang="en-GB" sz="2000" baseline="-25000" dirty="0">
                <a:solidFill>
                  <a:srgbClr val="0070C0"/>
                </a:solidFill>
                <a:latin typeface="Times New Roman" panose="02020603050405020304" pitchFamily="18" charset="0"/>
                <a:cs typeface="Times New Roman" panose="02020603050405020304" pitchFamily="18" charset="0"/>
              </a:rPr>
              <a:t>4</a:t>
            </a:r>
            <a:endParaRPr lang="en-GB" sz="2000" dirty="0">
              <a:solidFill>
                <a:srgbClr val="0070C0"/>
              </a:solidFill>
              <a:latin typeface="Times New Roman" panose="02020603050405020304" pitchFamily="18" charset="0"/>
              <a:cs typeface="Times New Roman" panose="02020603050405020304" pitchFamily="18" charset="0"/>
            </a:endParaRPr>
          </a:p>
          <a:p>
            <a:pPr marL="0" indent="0">
              <a:buNone/>
            </a:pPr>
            <a:endParaRPr lang="en-GB"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AFEBF01-3721-4BB8-91F8-AA049A019B89}"/>
              </a:ext>
            </a:extLst>
          </p:cNvPr>
          <p:cNvPicPr>
            <a:picLocks noChangeAspect="1"/>
          </p:cNvPicPr>
          <p:nvPr/>
        </p:nvPicPr>
        <p:blipFill>
          <a:blip r:embed="rId2"/>
          <a:stretch>
            <a:fillRect/>
          </a:stretch>
        </p:blipFill>
        <p:spPr>
          <a:xfrm>
            <a:off x="622170" y="3190572"/>
            <a:ext cx="4945632" cy="2973844"/>
          </a:xfrm>
          <a:prstGeom prst="rect">
            <a:avLst/>
          </a:prstGeom>
        </p:spPr>
      </p:pic>
      <p:sp>
        <p:nvSpPr>
          <p:cNvPr id="5" name="Rectangle 4">
            <a:extLst>
              <a:ext uri="{FF2B5EF4-FFF2-40B4-BE49-F238E27FC236}">
                <a16:creationId xmlns:a16="http://schemas.microsoft.com/office/drawing/2014/main" id="{AB27C25F-5B2F-4594-8545-2EBC6674099B}"/>
              </a:ext>
            </a:extLst>
          </p:cNvPr>
          <p:cNvSpPr/>
          <p:nvPr/>
        </p:nvSpPr>
        <p:spPr>
          <a:xfrm>
            <a:off x="269941" y="6221973"/>
            <a:ext cx="5920033" cy="369332"/>
          </a:xfrm>
          <a:prstGeom prst="rect">
            <a:avLst/>
          </a:prstGeom>
        </p:spPr>
        <p:txBody>
          <a:bodyPr wrap="square">
            <a:spAutoFit/>
          </a:bodyPr>
          <a:lstStyle/>
          <a:p>
            <a:r>
              <a:rPr lang="en-US" b="1" dirty="0">
                <a:solidFill>
                  <a:srgbClr val="231F20"/>
                </a:solidFill>
                <a:latin typeface="Times-Italic"/>
              </a:rPr>
              <a:t>Fig: </a:t>
            </a:r>
            <a:r>
              <a:rPr lang="en-US" dirty="0">
                <a:solidFill>
                  <a:srgbClr val="231F20"/>
                </a:solidFill>
                <a:latin typeface="Times-Italic"/>
              </a:rPr>
              <a:t>Molecular and structural formulas and molecular models</a:t>
            </a:r>
            <a:endParaRPr lang="en-001" dirty="0"/>
          </a:p>
        </p:txBody>
      </p:sp>
      <p:sp>
        <p:nvSpPr>
          <p:cNvPr id="6" name="Rectangle 5">
            <a:extLst>
              <a:ext uri="{FF2B5EF4-FFF2-40B4-BE49-F238E27FC236}">
                <a16:creationId xmlns:a16="http://schemas.microsoft.com/office/drawing/2014/main" id="{09920150-343F-4CF3-A45C-C88572BBBF55}"/>
              </a:ext>
            </a:extLst>
          </p:cNvPr>
          <p:cNvSpPr/>
          <p:nvPr/>
        </p:nvSpPr>
        <p:spPr>
          <a:xfrm>
            <a:off x="138260" y="451361"/>
            <a:ext cx="5778040" cy="2739211"/>
          </a:xfrm>
          <a:prstGeom prst="rect">
            <a:avLst/>
          </a:prstGeom>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Molecular Formula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molecular formula shows the exact number of atoms of each element in the smallest unit of a substance.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a:t>
            </a:r>
            <a:r>
              <a:rPr lang="en-US" sz="2400" dirty="0"/>
              <a:t> </a:t>
            </a:r>
            <a:r>
              <a:rPr lang="en-US" sz="2400" i="1" dirty="0">
                <a:latin typeface="Times New Roman" panose="02020603050405020304" pitchFamily="18" charset="0"/>
                <a:cs typeface="Times New Roman" panose="02020603050405020304" pitchFamily="18" charset="0"/>
              </a:rPr>
              <a:t>true formulas of molecules</a:t>
            </a:r>
          </a:p>
          <a:p>
            <a:pPr marL="342900" indent="-342900">
              <a:buFont typeface="Arial" panose="020B0604020202020204" pitchFamily="34" charset="0"/>
              <a:buChar char="•"/>
            </a:pPr>
            <a:r>
              <a:rPr lang="en-US" sz="2400" i="1" dirty="0">
                <a:latin typeface="Times New Roman" panose="02020603050405020304" pitchFamily="18" charset="0"/>
                <a:cs typeface="Times New Roman" panose="02020603050405020304" pitchFamily="18" charset="0"/>
              </a:rPr>
              <a:t>Examples: </a:t>
            </a:r>
            <a:r>
              <a:rPr lang="en-GB" sz="2000" dirty="0">
                <a:latin typeface="Times New Roman" panose="02020603050405020304" pitchFamily="18" charset="0"/>
                <a:cs typeface="Times New Roman" panose="02020603050405020304" pitchFamily="18" charset="0"/>
              </a:rPr>
              <a:t>hydrogen peroxide: </a:t>
            </a:r>
            <a:r>
              <a:rPr lang="en-GB" sz="2200" dirty="0">
                <a:latin typeface="Times New Roman" panose="02020603050405020304" pitchFamily="18" charset="0"/>
                <a:cs typeface="Times New Roman" panose="02020603050405020304" pitchFamily="18" charset="0"/>
              </a:rPr>
              <a:t>H</a:t>
            </a:r>
            <a:r>
              <a:rPr lang="en-GB" sz="2200" baseline="-25000" dirty="0">
                <a:latin typeface="Times New Roman" panose="02020603050405020304" pitchFamily="18" charset="0"/>
                <a:cs typeface="Times New Roman" panose="02020603050405020304" pitchFamily="18" charset="0"/>
              </a:rPr>
              <a:t>2</a:t>
            </a:r>
            <a:r>
              <a:rPr lang="en-GB" sz="2200" dirty="0">
                <a:latin typeface="Times New Roman" panose="02020603050405020304" pitchFamily="18" charset="0"/>
                <a:cs typeface="Times New Roman" panose="02020603050405020304" pitchFamily="18" charset="0"/>
              </a:rPr>
              <a:t>O</a:t>
            </a:r>
            <a:r>
              <a:rPr lang="en-GB" sz="2200" baseline="-25000" dirty="0">
                <a:latin typeface="Times New Roman" panose="02020603050405020304" pitchFamily="18" charset="0"/>
                <a:cs typeface="Times New Roman" panose="02020603050405020304" pitchFamily="18" charset="0"/>
              </a:rPr>
              <a:t>2</a:t>
            </a:r>
            <a:r>
              <a:rPr lang="en-GB" sz="22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hydrazine: N</a:t>
            </a:r>
            <a:r>
              <a:rPr lang="en-GB" sz="2000" baseline="-25000" dirty="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H</a:t>
            </a:r>
            <a:r>
              <a:rPr lang="en-GB" sz="2000" baseline="-25000" dirty="0">
                <a:latin typeface="Times New Roman" panose="02020603050405020304" pitchFamily="18" charset="0"/>
                <a:cs typeface="Times New Roman" panose="02020603050405020304" pitchFamily="18" charset="0"/>
              </a:rPr>
              <a:t>4</a:t>
            </a:r>
            <a:r>
              <a:rPr lang="en-GB" sz="2000" dirty="0">
                <a:latin typeface="Times New Roman" panose="02020603050405020304" pitchFamily="18" charset="0"/>
                <a:cs typeface="Times New Roman" panose="02020603050405020304" pitchFamily="18" charset="0"/>
              </a:rPr>
              <a:t>, acetylene: C</a:t>
            </a:r>
            <a:r>
              <a:rPr lang="en-GB" sz="2000" baseline="-25000" dirty="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H</a:t>
            </a:r>
            <a:r>
              <a:rPr lang="en-GB" sz="2000" baseline="-25000" dirty="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 </a:t>
            </a:r>
            <a:endParaRPr lang="en-US" sz="2200" i="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739F787-781C-4987-B550-CF8CA776EF98}"/>
              </a:ext>
            </a:extLst>
          </p:cNvPr>
          <p:cNvPicPr>
            <a:picLocks noChangeAspect="1"/>
          </p:cNvPicPr>
          <p:nvPr/>
        </p:nvPicPr>
        <p:blipFill>
          <a:blip r:embed="rId3"/>
          <a:stretch>
            <a:fillRect/>
          </a:stretch>
        </p:blipFill>
        <p:spPr>
          <a:xfrm>
            <a:off x="6770461" y="4438655"/>
            <a:ext cx="5181600" cy="2152650"/>
          </a:xfrm>
          <a:prstGeom prst="rect">
            <a:avLst/>
          </a:prstGeom>
          <a:ln>
            <a:solidFill>
              <a:srgbClr val="FF0000"/>
            </a:solidFill>
          </a:ln>
        </p:spPr>
      </p:pic>
    </p:spTree>
    <p:extLst>
      <p:ext uri="{BB962C8B-B14F-4D97-AF65-F5344CB8AC3E}">
        <p14:creationId xmlns:p14="http://schemas.microsoft.com/office/powerpoint/2010/main" val="1457111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A41741-BF8E-49FA-8F60-38C95CD696D7}"/>
              </a:ext>
            </a:extLst>
          </p:cNvPr>
          <p:cNvPicPr>
            <a:picLocks noChangeAspect="1"/>
          </p:cNvPicPr>
          <p:nvPr/>
        </p:nvPicPr>
        <p:blipFill>
          <a:blip r:embed="rId2"/>
          <a:stretch>
            <a:fillRect/>
          </a:stretch>
        </p:blipFill>
        <p:spPr>
          <a:xfrm>
            <a:off x="5269584" y="727493"/>
            <a:ext cx="6781014" cy="4860518"/>
          </a:xfrm>
          <a:prstGeom prst="rect">
            <a:avLst/>
          </a:prstGeom>
          <a:ln>
            <a:solidFill>
              <a:srgbClr val="FFC000"/>
            </a:solidFill>
          </a:ln>
        </p:spPr>
      </p:pic>
      <p:sp>
        <p:nvSpPr>
          <p:cNvPr id="2" name="Title 1">
            <a:extLst>
              <a:ext uri="{FF2B5EF4-FFF2-40B4-BE49-F238E27FC236}">
                <a16:creationId xmlns:a16="http://schemas.microsoft.com/office/drawing/2014/main" id="{DA84BCBF-E86F-46A4-94AE-05F0B96C16B3}"/>
              </a:ext>
            </a:extLst>
          </p:cNvPr>
          <p:cNvSpPr>
            <a:spLocks noGrp="1"/>
          </p:cNvSpPr>
          <p:nvPr>
            <p:ph type="title"/>
          </p:nvPr>
        </p:nvSpPr>
        <p:spPr>
          <a:xfrm>
            <a:off x="715651" y="131084"/>
            <a:ext cx="10515600" cy="596409"/>
          </a:xfrm>
        </p:spPr>
        <p:txBody>
          <a:bodyPr>
            <a:normAutofit/>
          </a:bodyPr>
          <a:lstStyle/>
          <a:p>
            <a:pPr algn="ctr"/>
            <a:r>
              <a:rPr lang="en-GB" sz="3200" b="1" dirty="0">
                <a:latin typeface="Times New Roman" panose="02020603050405020304" pitchFamily="18" charset="0"/>
                <a:cs typeface="Times New Roman" panose="02020603050405020304" pitchFamily="18" charset="0"/>
              </a:rPr>
              <a:t>Hydrocarbons</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2FB6088-5549-4C5C-BDBB-51B1831CE870}"/>
              </a:ext>
            </a:extLst>
          </p:cNvPr>
          <p:cNvSpPr>
            <a:spLocks noGrp="1"/>
          </p:cNvSpPr>
          <p:nvPr>
            <p:ph idx="1"/>
          </p:nvPr>
        </p:nvSpPr>
        <p:spPr>
          <a:xfrm>
            <a:off x="141402" y="816561"/>
            <a:ext cx="5024487" cy="3689452"/>
          </a:xfrm>
        </p:spPr>
        <p:txBody>
          <a:bodyPr>
            <a:normAutofit/>
          </a:bodyPr>
          <a:lstStyle/>
          <a:p>
            <a:r>
              <a:rPr lang="en-US" sz="2000" dirty="0">
                <a:latin typeface="Times New Roman" panose="02020603050405020304" pitchFamily="18" charset="0"/>
                <a:cs typeface="Times New Roman" panose="02020603050405020304" pitchFamily="18" charset="0"/>
              </a:rPr>
              <a:t>The simplest type of organic compounds is the </a:t>
            </a:r>
            <a:r>
              <a:rPr lang="en-US" sz="2000" b="1" i="1" dirty="0">
                <a:latin typeface="Times New Roman" panose="02020603050405020304" pitchFamily="18" charset="0"/>
                <a:cs typeface="Times New Roman" panose="02020603050405020304" pitchFamily="18" charset="0"/>
              </a:rPr>
              <a:t>hydrocarbons</a:t>
            </a:r>
            <a:r>
              <a:rPr lang="en-US" sz="2000" dirty="0">
                <a:latin typeface="Times New Roman" panose="02020603050405020304" pitchFamily="18" charset="0"/>
                <a:cs typeface="Times New Roman" panose="02020603050405020304" pitchFamily="18" charset="0"/>
              </a:rPr>
              <a:t>, which contain only carbon and hydrogen atoms.</a:t>
            </a:r>
          </a:p>
          <a:p>
            <a:r>
              <a:rPr lang="en-US" sz="2000" dirty="0">
                <a:latin typeface="Times New Roman" panose="02020603050405020304" pitchFamily="18" charset="0"/>
                <a:cs typeface="Times New Roman" panose="02020603050405020304" pitchFamily="18" charset="0"/>
              </a:rPr>
              <a:t>A hydrocarbon may contain tetrahedral (</a:t>
            </a:r>
            <a:r>
              <a:rPr lang="en-GB" sz="2000" i="1" dirty="0">
                <a:latin typeface="Times New Roman" panose="02020603050405020304" pitchFamily="18" charset="0"/>
                <a:cs typeface="Times New Roman" panose="02020603050405020304" pitchFamily="18" charset="0"/>
              </a:rPr>
              <a:t>sp</a:t>
            </a:r>
            <a:r>
              <a:rPr lang="en-GB" sz="2000" i="1" baseline="30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trigonal planar (</a:t>
            </a:r>
            <a:r>
              <a:rPr lang="en-GB" sz="2000" i="1" dirty="0">
                <a:latin typeface="Times New Roman" panose="02020603050405020304" pitchFamily="18" charset="0"/>
                <a:cs typeface="Times New Roman" panose="02020603050405020304" pitchFamily="18" charset="0"/>
              </a:rPr>
              <a:t>sp</a:t>
            </a:r>
            <a:r>
              <a:rPr lang="en-GB" sz="2000" i="1"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or linear (</a:t>
            </a:r>
            <a:r>
              <a:rPr lang="en-US" sz="2000" i="1" dirty="0" err="1">
                <a:latin typeface="Times New Roman" panose="02020603050405020304" pitchFamily="18" charset="0"/>
                <a:cs typeface="Times New Roman" panose="02020603050405020304" pitchFamily="18" charset="0"/>
              </a:rPr>
              <a:t>sp</a:t>
            </a:r>
            <a:r>
              <a:rPr lang="en-US" sz="2000" dirty="0">
                <a:latin typeface="Times New Roman" panose="02020603050405020304" pitchFamily="18" charset="0"/>
                <a:cs typeface="Times New Roman" panose="02020603050405020304" pitchFamily="18" charset="0"/>
              </a:rPr>
              <a:t>) C atoms depending on the types of C – C bonds.</a:t>
            </a:r>
          </a:p>
          <a:p>
            <a:r>
              <a:rPr lang="en-US" sz="2000" dirty="0">
                <a:latin typeface="Times New Roman" panose="02020603050405020304" pitchFamily="18" charset="0"/>
                <a:cs typeface="Times New Roman" panose="02020603050405020304" pitchFamily="18" charset="0"/>
              </a:rPr>
              <a:t>Carbon obeys the octet rule and forms </a:t>
            </a:r>
            <a:r>
              <a:rPr lang="en-US" sz="2000" b="1" i="1" dirty="0">
                <a:latin typeface="Times New Roman" panose="02020603050405020304" pitchFamily="18" charset="0"/>
                <a:cs typeface="Times New Roman" panose="02020603050405020304" pitchFamily="18" charset="0"/>
              </a:rPr>
              <a:t>four localized bonds </a:t>
            </a:r>
            <a:r>
              <a:rPr lang="en-US" sz="2000" dirty="0">
                <a:latin typeface="Times New Roman" panose="02020603050405020304" pitchFamily="18" charset="0"/>
                <a:cs typeface="Times New Roman" panose="02020603050405020304" pitchFamily="18" charset="0"/>
              </a:rPr>
              <a:t>(fig).</a:t>
            </a:r>
            <a:endParaRPr lang="en-US" sz="18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8F05C84A-1AEB-459E-BC99-F2F4E971747B}"/>
              </a:ext>
            </a:extLst>
          </p:cNvPr>
          <p:cNvPicPr>
            <a:picLocks noChangeAspect="1"/>
          </p:cNvPicPr>
          <p:nvPr/>
        </p:nvPicPr>
        <p:blipFill>
          <a:blip r:embed="rId3"/>
          <a:stretch>
            <a:fillRect/>
          </a:stretch>
        </p:blipFill>
        <p:spPr>
          <a:xfrm>
            <a:off x="136689" y="3429000"/>
            <a:ext cx="5029200" cy="2819400"/>
          </a:xfrm>
          <a:prstGeom prst="rect">
            <a:avLst/>
          </a:prstGeom>
          <a:ln>
            <a:solidFill>
              <a:srgbClr val="7030A0"/>
            </a:solidFill>
          </a:ln>
        </p:spPr>
      </p:pic>
    </p:spTree>
    <p:extLst>
      <p:ext uri="{BB962C8B-B14F-4D97-AF65-F5344CB8AC3E}">
        <p14:creationId xmlns:p14="http://schemas.microsoft.com/office/powerpoint/2010/main" val="1247921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41E2-E0BA-4296-97ED-025353BBB510}"/>
              </a:ext>
            </a:extLst>
          </p:cNvPr>
          <p:cNvSpPr>
            <a:spLocks noGrp="1"/>
          </p:cNvSpPr>
          <p:nvPr>
            <p:ph type="title"/>
          </p:nvPr>
        </p:nvSpPr>
        <p:spPr>
          <a:xfrm>
            <a:off x="838199" y="136302"/>
            <a:ext cx="10515600" cy="586982"/>
          </a:xfrm>
        </p:spPr>
        <p:txBody>
          <a:bodyPr>
            <a:normAutofit/>
          </a:bodyPr>
          <a:lstStyle/>
          <a:p>
            <a:pPr algn="ctr"/>
            <a:r>
              <a:rPr lang="en-US" sz="2800" b="1" dirty="0">
                <a:solidFill>
                  <a:srgbClr val="7030A0"/>
                </a:solidFill>
                <a:latin typeface="Calisto MT" panose="02040603050505030304" pitchFamily="18" charset="0"/>
                <a:cs typeface="Times New Roman" panose="02020603050405020304" pitchFamily="18" charset="0"/>
              </a:rPr>
              <a:t>Naming hydrocarbons</a:t>
            </a:r>
            <a:endParaRPr lang="en-001" sz="2800" dirty="0"/>
          </a:p>
        </p:txBody>
      </p:sp>
      <p:sp>
        <p:nvSpPr>
          <p:cNvPr id="3" name="Content Placeholder 2">
            <a:extLst>
              <a:ext uri="{FF2B5EF4-FFF2-40B4-BE49-F238E27FC236}">
                <a16:creationId xmlns:a16="http://schemas.microsoft.com/office/drawing/2014/main" id="{0871D1E2-6611-4B4A-A583-F02176FAF817}"/>
              </a:ext>
            </a:extLst>
          </p:cNvPr>
          <p:cNvSpPr>
            <a:spLocks noGrp="1"/>
          </p:cNvSpPr>
          <p:nvPr>
            <p:ph idx="1"/>
          </p:nvPr>
        </p:nvSpPr>
        <p:spPr>
          <a:xfrm>
            <a:off x="461912" y="653887"/>
            <a:ext cx="10891887" cy="5083454"/>
          </a:xfrm>
        </p:spPr>
        <p:txBody>
          <a:bodyPr/>
          <a:lstStyle/>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sz="2400" dirty="0">
                <a:latin typeface="Times New Roman" panose="02020603050405020304" pitchFamily="18" charset="0"/>
                <a:cs typeface="Times New Roman" panose="02020603050405020304" pitchFamily="18" charset="0"/>
              </a:rPr>
              <a:t>Examples</a:t>
            </a:r>
          </a:p>
          <a:p>
            <a:pPr marL="0" indent="0">
              <a:buNone/>
            </a:pPr>
            <a:endParaRPr lang="en-001" dirty="0"/>
          </a:p>
        </p:txBody>
      </p:sp>
      <p:sp>
        <p:nvSpPr>
          <p:cNvPr id="4" name="Rectangle 3">
            <a:extLst>
              <a:ext uri="{FF2B5EF4-FFF2-40B4-BE49-F238E27FC236}">
                <a16:creationId xmlns:a16="http://schemas.microsoft.com/office/drawing/2014/main" id="{C7EAFC28-D7B6-433B-B49B-BFAFC6BA72DD}"/>
              </a:ext>
            </a:extLst>
          </p:cNvPr>
          <p:cNvSpPr/>
          <p:nvPr/>
        </p:nvSpPr>
        <p:spPr>
          <a:xfrm>
            <a:off x="4537826" y="912270"/>
            <a:ext cx="3762081" cy="1323439"/>
          </a:xfrm>
          <a:prstGeom prst="rect">
            <a:avLst/>
          </a:prstGeom>
          <a:ln>
            <a:solidFill>
              <a:srgbClr val="7030A0"/>
            </a:solidFill>
          </a:ln>
        </p:spPr>
        <p:txBody>
          <a:bodyPr wrap="square">
            <a:spAutoFit/>
          </a:bodyPr>
          <a:lstStyle/>
          <a:p>
            <a:r>
              <a:rPr lang="en-GB" sz="2000" b="1" u="sng" dirty="0">
                <a:solidFill>
                  <a:srgbClr val="00B050"/>
                </a:solidFill>
                <a:latin typeface="Times New Roman" panose="02020603050405020304" pitchFamily="18" charset="0"/>
                <a:cs typeface="Times New Roman" panose="02020603050405020304" pitchFamily="18" charset="0"/>
              </a:rPr>
              <a:t>Root name</a:t>
            </a:r>
            <a:r>
              <a:rPr lang="en-GB" sz="2000" b="1" dirty="0">
                <a:solidFill>
                  <a:srgbClr val="FF0000"/>
                </a:solidFill>
                <a:latin typeface="Times New Roman" panose="02020603050405020304" pitchFamily="18" charset="0"/>
                <a:cs typeface="Times New Roman" panose="02020603050405020304" pitchFamily="18" charset="0"/>
              </a:rPr>
              <a:t>	+	 </a:t>
            </a:r>
            <a:r>
              <a:rPr lang="en-GB" sz="2000" b="1" u="sng" dirty="0">
                <a:solidFill>
                  <a:srgbClr val="FF0000"/>
                </a:solidFill>
                <a:latin typeface="Times New Roman" panose="02020603050405020304" pitchFamily="18" charset="0"/>
                <a:cs typeface="Times New Roman" panose="02020603050405020304" pitchFamily="18" charset="0"/>
              </a:rPr>
              <a:t>Suffix </a:t>
            </a:r>
          </a:p>
          <a:p>
            <a:r>
              <a:rPr lang="en-GB" dirty="0">
                <a:latin typeface="Times New Roman" panose="02020603050405020304" pitchFamily="18" charset="0"/>
                <a:cs typeface="Times New Roman" panose="02020603050405020304" pitchFamily="18" charset="0"/>
              </a:rPr>
              <a:t>Tells us the C atoms</a:t>
            </a:r>
            <a:r>
              <a:rPr lang="en-GB" sz="2000" dirty="0">
                <a:latin typeface="Times New Roman" panose="02020603050405020304" pitchFamily="18" charset="0"/>
                <a:cs typeface="Times New Roman" panose="02020603050405020304" pitchFamily="18" charset="0"/>
              </a:rPr>
              <a:t>	-</a:t>
            </a:r>
            <a:r>
              <a:rPr lang="en-GB" sz="2000" i="1" dirty="0" err="1">
                <a:latin typeface="Times New Roman" panose="02020603050405020304" pitchFamily="18" charset="0"/>
                <a:cs typeface="Times New Roman" panose="02020603050405020304" pitchFamily="18" charset="0"/>
              </a:rPr>
              <a:t>ane</a:t>
            </a:r>
            <a:endParaRPr lang="en-GB" sz="2000" i="1"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			-</a:t>
            </a:r>
            <a:r>
              <a:rPr lang="en-GB" sz="2000" i="1" dirty="0" err="1">
                <a:latin typeface="Times New Roman" panose="02020603050405020304" pitchFamily="18" charset="0"/>
                <a:cs typeface="Times New Roman" panose="02020603050405020304" pitchFamily="18" charset="0"/>
              </a:rPr>
              <a:t>ene</a:t>
            </a:r>
            <a:endParaRPr lang="en-GB" sz="2000" i="1"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			-</a:t>
            </a:r>
            <a:r>
              <a:rPr lang="en-GB" sz="2000" i="1" dirty="0" err="1">
                <a:latin typeface="Times New Roman" panose="02020603050405020304" pitchFamily="18" charset="0"/>
                <a:cs typeface="Times New Roman" panose="02020603050405020304" pitchFamily="18" charset="0"/>
              </a:rPr>
              <a:t>yne</a:t>
            </a:r>
            <a:endParaRPr lang="en-001" dirty="0"/>
          </a:p>
        </p:txBody>
      </p:sp>
      <p:sp>
        <p:nvSpPr>
          <p:cNvPr id="6" name="Rectangle 5">
            <a:extLst>
              <a:ext uri="{FF2B5EF4-FFF2-40B4-BE49-F238E27FC236}">
                <a16:creationId xmlns:a16="http://schemas.microsoft.com/office/drawing/2014/main" id="{868D1617-F515-4AD6-88D7-6528AB9C25F7}"/>
              </a:ext>
            </a:extLst>
          </p:cNvPr>
          <p:cNvSpPr/>
          <p:nvPr/>
        </p:nvSpPr>
        <p:spPr>
          <a:xfrm>
            <a:off x="9536572" y="788343"/>
            <a:ext cx="2314674" cy="3170099"/>
          </a:xfrm>
          <a:prstGeom prst="rect">
            <a:avLst/>
          </a:prstGeom>
          <a:ln>
            <a:solidFill>
              <a:srgbClr val="0070C0"/>
            </a:solidFill>
          </a:ln>
        </p:spPr>
        <p:txBody>
          <a:bodyPr wrap="square">
            <a:spAutoFit/>
          </a:bodyPr>
          <a:lstStyle/>
          <a:p>
            <a:r>
              <a:rPr lang="en-GB" sz="2000" b="1" u="sng" dirty="0">
                <a:solidFill>
                  <a:srgbClr val="FF0000"/>
                </a:solidFill>
                <a:latin typeface="Times New Roman" panose="02020603050405020304" pitchFamily="18" charset="0"/>
                <a:cs typeface="Times New Roman" panose="02020603050405020304" pitchFamily="18" charset="0"/>
              </a:rPr>
              <a:t># of C    Root name</a:t>
            </a:r>
          </a:p>
          <a:p>
            <a:pPr marL="457200" indent="-457200">
              <a:buAutoNum type="arabicPeriod"/>
            </a:pPr>
            <a:r>
              <a:rPr lang="en-GB" dirty="0">
                <a:latin typeface="Times New Roman" panose="02020603050405020304" pitchFamily="18" charset="0"/>
                <a:cs typeface="Times New Roman" panose="02020603050405020304" pitchFamily="18" charset="0"/>
              </a:rPr>
              <a:t>        Meth-</a:t>
            </a:r>
          </a:p>
          <a:p>
            <a:pPr marL="457200" indent="-457200">
              <a:buAutoNum type="arabicPeriod"/>
            </a:pPr>
            <a:r>
              <a:rPr lang="en-GB" dirty="0">
                <a:latin typeface="Times New Roman" panose="02020603050405020304" pitchFamily="18" charset="0"/>
                <a:cs typeface="Times New Roman" panose="02020603050405020304" pitchFamily="18" charset="0"/>
              </a:rPr>
              <a:t>        Eth-</a:t>
            </a:r>
          </a:p>
          <a:p>
            <a:pPr marL="457200" indent="-457200">
              <a:buAutoNum type="arabicPeriod"/>
            </a:pPr>
            <a:r>
              <a:rPr lang="en-GB" dirty="0">
                <a:latin typeface="Times New Roman" panose="02020603050405020304" pitchFamily="18" charset="0"/>
                <a:cs typeface="Times New Roman" panose="02020603050405020304" pitchFamily="18" charset="0"/>
              </a:rPr>
              <a:t>        Prop-</a:t>
            </a:r>
          </a:p>
          <a:p>
            <a:pPr marL="457200" indent="-457200">
              <a:buAutoNum type="arabicPeriod"/>
            </a:pPr>
            <a:r>
              <a:rPr lang="en-GB" dirty="0">
                <a:latin typeface="Times New Roman" panose="02020603050405020304" pitchFamily="18" charset="0"/>
                <a:cs typeface="Times New Roman" panose="02020603050405020304" pitchFamily="18" charset="0"/>
              </a:rPr>
              <a:t>        But-</a:t>
            </a:r>
          </a:p>
          <a:p>
            <a:pPr marL="457200" indent="-457200">
              <a:buAutoNum type="arabicPeriod"/>
            </a:pPr>
            <a:r>
              <a:rPr lang="en-GB" dirty="0">
                <a:latin typeface="Times New Roman" panose="02020603050405020304" pitchFamily="18" charset="0"/>
                <a:cs typeface="Times New Roman" panose="02020603050405020304" pitchFamily="18" charset="0"/>
              </a:rPr>
              <a:t>        Pent-</a:t>
            </a:r>
          </a:p>
          <a:p>
            <a:pPr marL="457200" indent="-457200">
              <a:buAutoNum type="arabicPeriod"/>
            </a:pPr>
            <a:r>
              <a:rPr lang="en-GB" dirty="0">
                <a:latin typeface="Times New Roman" panose="02020603050405020304" pitchFamily="18" charset="0"/>
                <a:cs typeface="Times New Roman" panose="02020603050405020304" pitchFamily="18" charset="0"/>
              </a:rPr>
              <a:t>        Hex-</a:t>
            </a:r>
          </a:p>
          <a:p>
            <a:pPr marL="457200" indent="-457200">
              <a:buAutoNum type="arabicPeriod"/>
            </a:pPr>
            <a:r>
              <a:rPr lang="en-GB" dirty="0">
                <a:latin typeface="Times New Roman" panose="02020603050405020304" pitchFamily="18" charset="0"/>
                <a:cs typeface="Times New Roman" panose="02020603050405020304" pitchFamily="18" charset="0"/>
              </a:rPr>
              <a:t>        Hept-</a:t>
            </a:r>
          </a:p>
          <a:p>
            <a:pPr marL="457200" indent="-457200">
              <a:buAutoNum type="arabicPeriod"/>
            </a:pPr>
            <a:r>
              <a:rPr lang="en-GB" dirty="0">
                <a:latin typeface="Times New Roman" panose="02020603050405020304" pitchFamily="18" charset="0"/>
                <a:cs typeface="Times New Roman" panose="02020603050405020304" pitchFamily="18" charset="0"/>
              </a:rPr>
              <a:t>        Oct-</a:t>
            </a:r>
          </a:p>
          <a:p>
            <a:pPr marL="457200" indent="-457200">
              <a:buAutoNum type="arabicPeriod"/>
            </a:pPr>
            <a:r>
              <a:rPr lang="en-GB" dirty="0">
                <a:latin typeface="Times New Roman" panose="02020603050405020304" pitchFamily="18" charset="0"/>
                <a:cs typeface="Times New Roman" panose="02020603050405020304" pitchFamily="18" charset="0"/>
              </a:rPr>
              <a:t>        Non-</a:t>
            </a:r>
          </a:p>
          <a:p>
            <a:pPr marL="457200" indent="-457200">
              <a:buAutoNum type="arabicPeriod"/>
            </a:pPr>
            <a:r>
              <a:rPr lang="en-GB" dirty="0">
                <a:latin typeface="Times New Roman" panose="02020603050405020304" pitchFamily="18" charset="0"/>
                <a:cs typeface="Times New Roman" panose="02020603050405020304" pitchFamily="18" charset="0"/>
              </a:rPr>
              <a:t>        Dec-</a:t>
            </a:r>
          </a:p>
        </p:txBody>
      </p:sp>
      <p:pic>
        <p:nvPicPr>
          <p:cNvPr id="7" name="Picture 6">
            <a:extLst>
              <a:ext uri="{FF2B5EF4-FFF2-40B4-BE49-F238E27FC236}">
                <a16:creationId xmlns:a16="http://schemas.microsoft.com/office/drawing/2014/main" id="{364BF118-5E66-4FBC-B3BA-972B570A5D7C}"/>
              </a:ext>
            </a:extLst>
          </p:cNvPr>
          <p:cNvPicPr>
            <a:picLocks noChangeAspect="1"/>
          </p:cNvPicPr>
          <p:nvPr/>
        </p:nvPicPr>
        <p:blipFill>
          <a:blip r:embed="rId2"/>
          <a:stretch>
            <a:fillRect/>
          </a:stretch>
        </p:blipFill>
        <p:spPr>
          <a:xfrm>
            <a:off x="1107302" y="4842055"/>
            <a:ext cx="1696879" cy="1008955"/>
          </a:xfrm>
          <a:prstGeom prst="rect">
            <a:avLst/>
          </a:prstGeom>
        </p:spPr>
      </p:pic>
      <p:pic>
        <p:nvPicPr>
          <p:cNvPr id="8" name="Picture 7">
            <a:extLst>
              <a:ext uri="{FF2B5EF4-FFF2-40B4-BE49-F238E27FC236}">
                <a16:creationId xmlns:a16="http://schemas.microsoft.com/office/drawing/2014/main" id="{5B60AFC6-56B4-47C2-B74C-2DA5D255CCA2}"/>
              </a:ext>
            </a:extLst>
          </p:cNvPr>
          <p:cNvPicPr>
            <a:picLocks noChangeAspect="1"/>
          </p:cNvPicPr>
          <p:nvPr/>
        </p:nvPicPr>
        <p:blipFill>
          <a:blip r:embed="rId3"/>
          <a:stretch>
            <a:fillRect/>
          </a:stretch>
        </p:blipFill>
        <p:spPr>
          <a:xfrm>
            <a:off x="1355116" y="2380661"/>
            <a:ext cx="1201253" cy="1074985"/>
          </a:xfrm>
          <a:prstGeom prst="rect">
            <a:avLst/>
          </a:prstGeom>
        </p:spPr>
      </p:pic>
      <p:pic>
        <p:nvPicPr>
          <p:cNvPr id="10" name="Picture 9">
            <a:extLst>
              <a:ext uri="{FF2B5EF4-FFF2-40B4-BE49-F238E27FC236}">
                <a16:creationId xmlns:a16="http://schemas.microsoft.com/office/drawing/2014/main" id="{6EFFF0A0-E57C-48CE-A461-910196EBE968}"/>
              </a:ext>
            </a:extLst>
          </p:cNvPr>
          <p:cNvPicPr>
            <a:picLocks noChangeAspect="1"/>
          </p:cNvPicPr>
          <p:nvPr/>
        </p:nvPicPr>
        <p:blipFill>
          <a:blip r:embed="rId4"/>
          <a:stretch>
            <a:fillRect/>
          </a:stretch>
        </p:blipFill>
        <p:spPr>
          <a:xfrm>
            <a:off x="927335" y="5965837"/>
            <a:ext cx="2013818" cy="476552"/>
          </a:xfrm>
          <a:prstGeom prst="rect">
            <a:avLst/>
          </a:prstGeom>
        </p:spPr>
      </p:pic>
      <p:sp>
        <p:nvSpPr>
          <p:cNvPr id="11" name="Rectangle 10">
            <a:extLst>
              <a:ext uri="{FF2B5EF4-FFF2-40B4-BE49-F238E27FC236}">
                <a16:creationId xmlns:a16="http://schemas.microsoft.com/office/drawing/2014/main" id="{373C3E2E-77D0-4F36-BF84-742277D2E6EF}"/>
              </a:ext>
            </a:extLst>
          </p:cNvPr>
          <p:cNvSpPr/>
          <p:nvPr/>
        </p:nvSpPr>
        <p:spPr>
          <a:xfrm>
            <a:off x="4526263" y="2165775"/>
            <a:ext cx="2900313" cy="4319452"/>
          </a:xfrm>
          <a:prstGeom prst="rect">
            <a:avLst/>
          </a:prstGeom>
        </p:spPr>
        <p:txBody>
          <a:bodyPr wrap="square">
            <a:spAutoFit/>
          </a:bodyPr>
          <a:lstStyle/>
          <a:p>
            <a:pPr>
              <a:lnSpc>
                <a:spcPct val="300000"/>
              </a:lnSpc>
            </a:pPr>
            <a:r>
              <a:rPr lang="en-GB" sz="2400" dirty="0">
                <a:solidFill>
                  <a:srgbClr val="00B050"/>
                </a:solidFill>
                <a:latin typeface="Times New Roman" panose="02020603050405020304" pitchFamily="18" charset="0"/>
                <a:cs typeface="Times New Roman" panose="02020603050405020304" pitchFamily="18" charset="0"/>
              </a:rPr>
              <a:t>Meth</a:t>
            </a:r>
            <a:r>
              <a:rPr lang="en-GB" sz="2400" b="1" dirty="0">
                <a:latin typeface="Times New Roman" panose="02020603050405020304" pitchFamily="18" charset="0"/>
                <a:cs typeface="Times New Roman" panose="02020603050405020304" pitchFamily="18" charset="0"/>
              </a:rPr>
              <a:t>ane</a:t>
            </a:r>
            <a:r>
              <a:rPr lang="en-GB" sz="2400" dirty="0">
                <a:latin typeface="Times New Roman" panose="02020603050405020304" pitchFamily="18" charset="0"/>
                <a:cs typeface="Times New Roman" panose="02020603050405020304" pitchFamily="18" charset="0"/>
              </a:rPr>
              <a:t>, CH</a:t>
            </a:r>
            <a:r>
              <a:rPr lang="en-GB" sz="2400" baseline="-25000" dirty="0">
                <a:latin typeface="Times New Roman" panose="02020603050405020304" pitchFamily="18" charset="0"/>
                <a:cs typeface="Times New Roman" panose="02020603050405020304" pitchFamily="18" charset="0"/>
              </a:rPr>
              <a:t>4</a:t>
            </a:r>
          </a:p>
          <a:p>
            <a:pPr>
              <a:lnSpc>
                <a:spcPct val="300000"/>
              </a:lnSpc>
            </a:pPr>
            <a:r>
              <a:rPr lang="en-GB" sz="2400" dirty="0">
                <a:solidFill>
                  <a:srgbClr val="0070C0"/>
                </a:solidFill>
                <a:latin typeface="Times New Roman" panose="02020603050405020304" pitchFamily="18" charset="0"/>
                <a:cs typeface="Times New Roman" panose="02020603050405020304" pitchFamily="18" charset="0"/>
              </a:rPr>
              <a:t>Eth</a:t>
            </a:r>
            <a:r>
              <a:rPr lang="en-GB" sz="2400" b="1" dirty="0">
                <a:latin typeface="Times New Roman" panose="02020603050405020304" pitchFamily="18" charset="0"/>
                <a:cs typeface="Times New Roman" panose="02020603050405020304" pitchFamily="18" charset="0"/>
              </a:rPr>
              <a:t>ene</a:t>
            </a:r>
            <a:r>
              <a:rPr lang="en-GB" sz="2400" dirty="0">
                <a:latin typeface="Times New Roman" panose="02020603050405020304" pitchFamily="18" charset="0"/>
                <a:cs typeface="Times New Roman" panose="02020603050405020304" pitchFamily="18" charset="0"/>
              </a:rPr>
              <a:t>, C</a:t>
            </a:r>
            <a:r>
              <a:rPr lang="en-GB" sz="2400" baseline="-25000" dirty="0">
                <a:latin typeface="Times New Roman" panose="02020603050405020304" pitchFamily="18" charset="0"/>
                <a:cs typeface="Times New Roman" panose="02020603050405020304" pitchFamily="18" charset="0"/>
              </a:rPr>
              <a:t>2</a:t>
            </a:r>
            <a:r>
              <a:rPr lang="en-GB" sz="2400" dirty="0">
                <a:latin typeface="Times New Roman" panose="02020603050405020304" pitchFamily="18" charset="0"/>
                <a:cs typeface="Times New Roman" panose="02020603050405020304" pitchFamily="18" charset="0"/>
              </a:rPr>
              <a:t>H</a:t>
            </a:r>
            <a:r>
              <a:rPr lang="en-GB" sz="2400" baseline="-25000" dirty="0">
                <a:latin typeface="Times New Roman" panose="02020603050405020304" pitchFamily="18" charset="0"/>
                <a:cs typeface="Times New Roman" panose="02020603050405020304" pitchFamily="18" charset="0"/>
              </a:rPr>
              <a:t>4</a:t>
            </a:r>
          </a:p>
          <a:p>
            <a:pPr>
              <a:lnSpc>
                <a:spcPct val="300000"/>
              </a:lnSpc>
            </a:pPr>
            <a:r>
              <a:rPr lang="en-GB" sz="2400" dirty="0">
                <a:solidFill>
                  <a:srgbClr val="0070C0"/>
                </a:solidFill>
                <a:latin typeface="Times New Roman" panose="02020603050405020304" pitchFamily="18" charset="0"/>
                <a:cs typeface="Times New Roman" panose="02020603050405020304" pitchFamily="18" charset="0"/>
              </a:rPr>
              <a:t>Prop</a:t>
            </a:r>
            <a:r>
              <a:rPr lang="en-GB" sz="2400" b="1" dirty="0">
                <a:latin typeface="Times New Roman" panose="02020603050405020304" pitchFamily="18" charset="0"/>
                <a:cs typeface="Times New Roman" panose="02020603050405020304" pitchFamily="18" charset="0"/>
              </a:rPr>
              <a:t>ene</a:t>
            </a:r>
            <a:r>
              <a:rPr lang="en-GB" sz="2400" dirty="0">
                <a:latin typeface="Times New Roman" panose="02020603050405020304" pitchFamily="18" charset="0"/>
                <a:cs typeface="Times New Roman" panose="02020603050405020304" pitchFamily="18" charset="0"/>
              </a:rPr>
              <a:t>, C</a:t>
            </a:r>
            <a:r>
              <a:rPr lang="en-GB" sz="2400" baseline="-25000" dirty="0">
                <a:latin typeface="Times New Roman" panose="02020603050405020304" pitchFamily="18" charset="0"/>
                <a:cs typeface="Times New Roman" panose="02020603050405020304" pitchFamily="18" charset="0"/>
              </a:rPr>
              <a:t>3</a:t>
            </a:r>
            <a:r>
              <a:rPr lang="en-GB" sz="2400" dirty="0">
                <a:latin typeface="Times New Roman" panose="02020603050405020304" pitchFamily="18" charset="0"/>
                <a:cs typeface="Times New Roman" panose="02020603050405020304" pitchFamily="18" charset="0"/>
              </a:rPr>
              <a:t>H</a:t>
            </a:r>
            <a:r>
              <a:rPr lang="en-GB" sz="2400" baseline="-25000" dirty="0">
                <a:latin typeface="Times New Roman" panose="02020603050405020304" pitchFamily="18" charset="0"/>
                <a:cs typeface="Times New Roman" panose="02020603050405020304" pitchFamily="18" charset="0"/>
              </a:rPr>
              <a:t>6</a:t>
            </a:r>
          </a:p>
          <a:p>
            <a:pPr>
              <a:lnSpc>
                <a:spcPct val="300000"/>
              </a:lnSpc>
            </a:pPr>
            <a:r>
              <a:rPr lang="en-GB" sz="2400" dirty="0">
                <a:solidFill>
                  <a:srgbClr val="FF0000"/>
                </a:solidFill>
                <a:latin typeface="Times New Roman" panose="02020603050405020304" pitchFamily="18" charset="0"/>
                <a:cs typeface="Times New Roman" panose="02020603050405020304" pitchFamily="18" charset="0"/>
              </a:rPr>
              <a:t>Eth</a:t>
            </a:r>
            <a:r>
              <a:rPr lang="en-GB" sz="2400" b="1" dirty="0">
                <a:latin typeface="Times New Roman" panose="02020603050405020304" pitchFamily="18" charset="0"/>
                <a:cs typeface="Times New Roman" panose="02020603050405020304" pitchFamily="18" charset="0"/>
              </a:rPr>
              <a:t>yne</a:t>
            </a:r>
            <a:r>
              <a:rPr lang="en-GB" sz="2400" dirty="0">
                <a:latin typeface="Times New Roman" panose="02020603050405020304" pitchFamily="18" charset="0"/>
                <a:cs typeface="Times New Roman" panose="02020603050405020304" pitchFamily="18" charset="0"/>
              </a:rPr>
              <a:t>, C</a:t>
            </a:r>
            <a:r>
              <a:rPr lang="en-GB" sz="2400" baseline="-25000" dirty="0">
                <a:latin typeface="Times New Roman" panose="02020603050405020304" pitchFamily="18" charset="0"/>
                <a:cs typeface="Times New Roman" panose="02020603050405020304" pitchFamily="18" charset="0"/>
              </a:rPr>
              <a:t>2</a:t>
            </a:r>
            <a:r>
              <a:rPr lang="en-GB" sz="2400" dirty="0">
                <a:latin typeface="Times New Roman" panose="02020603050405020304" pitchFamily="18" charset="0"/>
                <a:cs typeface="Times New Roman" panose="02020603050405020304" pitchFamily="18" charset="0"/>
              </a:rPr>
              <a:t>H</a:t>
            </a:r>
            <a:r>
              <a:rPr lang="en-GB" sz="2400" baseline="-25000" dirty="0">
                <a:latin typeface="Times New Roman" panose="02020603050405020304" pitchFamily="18" charset="0"/>
                <a:cs typeface="Times New Roman" panose="02020603050405020304" pitchFamily="18" charset="0"/>
              </a:rPr>
              <a:t>2</a:t>
            </a:r>
          </a:p>
        </p:txBody>
      </p:sp>
      <p:pic>
        <p:nvPicPr>
          <p:cNvPr id="12" name="Picture 11">
            <a:extLst>
              <a:ext uri="{FF2B5EF4-FFF2-40B4-BE49-F238E27FC236}">
                <a16:creationId xmlns:a16="http://schemas.microsoft.com/office/drawing/2014/main" id="{A483CC63-35EC-494D-A1EC-4A4B14C46FE2}"/>
              </a:ext>
            </a:extLst>
          </p:cNvPr>
          <p:cNvPicPr>
            <a:picLocks noChangeAspect="1"/>
          </p:cNvPicPr>
          <p:nvPr/>
        </p:nvPicPr>
        <p:blipFill>
          <a:blip r:embed="rId5"/>
          <a:stretch>
            <a:fillRect/>
          </a:stretch>
        </p:blipFill>
        <p:spPr>
          <a:xfrm>
            <a:off x="1140928" y="3748135"/>
            <a:ext cx="1800225" cy="733425"/>
          </a:xfrm>
          <a:prstGeom prst="rect">
            <a:avLst/>
          </a:prstGeom>
        </p:spPr>
      </p:pic>
      <p:pic>
        <p:nvPicPr>
          <p:cNvPr id="14" name="Picture 13">
            <a:extLst>
              <a:ext uri="{FF2B5EF4-FFF2-40B4-BE49-F238E27FC236}">
                <a16:creationId xmlns:a16="http://schemas.microsoft.com/office/drawing/2014/main" id="{DEF66427-1561-4A5D-BB5A-15A705F73FBD}"/>
              </a:ext>
            </a:extLst>
          </p:cNvPr>
          <p:cNvPicPr>
            <a:picLocks noChangeAspect="1"/>
          </p:cNvPicPr>
          <p:nvPr/>
        </p:nvPicPr>
        <p:blipFill>
          <a:blip r:embed="rId6"/>
          <a:stretch>
            <a:fillRect/>
          </a:stretch>
        </p:blipFill>
        <p:spPr>
          <a:xfrm>
            <a:off x="6866141" y="5001408"/>
            <a:ext cx="5048093" cy="1109876"/>
          </a:xfrm>
          <a:prstGeom prst="rect">
            <a:avLst/>
          </a:prstGeom>
          <a:ln w="28575">
            <a:solidFill>
              <a:srgbClr val="00B050"/>
            </a:solidFill>
            <a:prstDash val="sysDash"/>
          </a:ln>
        </p:spPr>
      </p:pic>
    </p:spTree>
    <p:extLst>
      <p:ext uri="{BB962C8B-B14F-4D97-AF65-F5344CB8AC3E}">
        <p14:creationId xmlns:p14="http://schemas.microsoft.com/office/powerpoint/2010/main" val="3994536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查看源图像">
            <a:extLst>
              <a:ext uri="{FF2B5EF4-FFF2-40B4-BE49-F238E27FC236}">
                <a16:creationId xmlns:a16="http://schemas.microsoft.com/office/drawing/2014/main" id="{11BE5CEA-5977-4EEE-8E83-7D649BD29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43" y="2392795"/>
            <a:ext cx="4961306" cy="35209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D554C3-7DD3-477C-B215-6741FD54F11C}"/>
              </a:ext>
            </a:extLst>
          </p:cNvPr>
          <p:cNvSpPr>
            <a:spLocks noGrp="1"/>
          </p:cNvSpPr>
          <p:nvPr>
            <p:ph type="title"/>
          </p:nvPr>
        </p:nvSpPr>
        <p:spPr>
          <a:xfrm>
            <a:off x="649664" y="122991"/>
            <a:ext cx="10515600" cy="652970"/>
          </a:xfrm>
        </p:spPr>
        <p:txBody>
          <a:bodyPr>
            <a:normAutofit/>
          </a:bodyPr>
          <a:lstStyle/>
          <a:p>
            <a:r>
              <a:rPr lang="en-GB" sz="2800" b="1" dirty="0">
                <a:latin typeface="Times New Roman" panose="02020603050405020304" pitchFamily="18" charset="0"/>
                <a:cs typeface="Times New Roman" panose="02020603050405020304" pitchFamily="18" charset="0"/>
              </a:rPr>
              <a:t>Alkanes</a:t>
            </a:r>
            <a:endParaRPr lang="en-001"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9884B9-C52A-43A0-87F5-C763C2F7592E}"/>
              </a:ext>
            </a:extLst>
          </p:cNvPr>
          <p:cNvSpPr>
            <a:spLocks noGrp="1"/>
          </p:cNvSpPr>
          <p:nvPr>
            <p:ph idx="1"/>
          </p:nvPr>
        </p:nvSpPr>
        <p:spPr>
          <a:xfrm>
            <a:off x="125743" y="775961"/>
            <a:ext cx="4696177" cy="1797557"/>
          </a:xfrm>
        </p:spPr>
        <p:txBody>
          <a:bodyPr>
            <a:normAutofit fontScale="77500" lnSpcReduction="20000"/>
          </a:bodyPr>
          <a:lstStyle/>
          <a:p>
            <a:pPr marL="0" indent="0">
              <a:buNone/>
            </a:pPr>
            <a:r>
              <a:rPr lang="en-US" sz="3400" b="1" dirty="0">
                <a:solidFill>
                  <a:srgbClr val="00B050"/>
                </a:solidFill>
                <a:latin typeface="Times New Roman" panose="02020603050405020304" pitchFamily="18" charset="0"/>
                <a:cs typeface="Times New Roman" panose="02020603050405020304" pitchFamily="18" charset="0"/>
              </a:rPr>
              <a:t>Straight chain alkanes:</a:t>
            </a:r>
          </a:p>
          <a:p>
            <a:pPr marL="0" indent="0">
              <a:buNone/>
            </a:pPr>
            <a:r>
              <a:rPr lang="en-US" sz="2900" dirty="0">
                <a:latin typeface="Times New Roman" panose="02020603050405020304" pitchFamily="18" charset="0"/>
                <a:cs typeface="Times New Roman" panose="02020603050405020304" pitchFamily="18" charset="0"/>
              </a:rPr>
              <a:t>The C atoms are joined together in a strictly linear fashion.</a:t>
            </a:r>
          </a:p>
          <a:p>
            <a:pPr marL="0" indent="0">
              <a:buNone/>
            </a:pPr>
            <a:r>
              <a:rPr lang="en-US" sz="2900" dirty="0">
                <a:latin typeface="Times New Roman" panose="02020603050405020304" pitchFamily="18" charset="0"/>
                <a:cs typeface="Times New Roman" panose="02020603050405020304" pitchFamily="18" charset="0"/>
              </a:rPr>
              <a:t>The term ‘</a:t>
            </a:r>
            <a:r>
              <a:rPr lang="en-US" sz="2900" i="1" dirty="0">
                <a:latin typeface="Times New Roman" panose="02020603050405020304" pitchFamily="18" charset="0"/>
                <a:cs typeface="Times New Roman" panose="02020603050405020304" pitchFamily="18" charset="0"/>
              </a:rPr>
              <a:t>straight’ </a:t>
            </a:r>
            <a:r>
              <a:rPr lang="en-US" sz="2900" dirty="0">
                <a:latin typeface="Times New Roman" panose="02020603050405020304" pitchFamily="18" charset="0"/>
                <a:cs typeface="Times New Roman" panose="02020603050405020304" pitchFamily="18" charset="0"/>
              </a:rPr>
              <a:t>means the </a:t>
            </a:r>
            <a:r>
              <a:rPr lang="en-US" sz="2900" i="1" dirty="0">
                <a:latin typeface="Times New Roman" panose="02020603050405020304" pitchFamily="18" charset="0"/>
                <a:cs typeface="Times New Roman" panose="02020603050405020304" pitchFamily="18" charset="0"/>
              </a:rPr>
              <a:t>C atoms are bonded in a continuous sequence</a:t>
            </a:r>
            <a:endParaRPr lang="en-001" sz="2900" b="1" i="1" baseline="-250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AF841B4-2AD7-42C4-A6A8-6CC46FD3B406}"/>
              </a:ext>
            </a:extLst>
          </p:cNvPr>
          <p:cNvSpPr/>
          <p:nvPr/>
        </p:nvSpPr>
        <p:spPr>
          <a:xfrm>
            <a:off x="4760117" y="451449"/>
            <a:ext cx="4004270" cy="379591"/>
          </a:xfrm>
          <a:prstGeom prst="rect">
            <a:avLst/>
          </a:prstGeom>
        </p:spPr>
        <p:txBody>
          <a:bodyPr wrap="square">
            <a:spAutoFit/>
          </a:bodyPr>
          <a:lstStyle/>
          <a:p>
            <a:r>
              <a:rPr lang="en-US" sz="2800" b="1" baseline="-25000" dirty="0">
                <a:latin typeface="Times New Roman" panose="02020603050405020304" pitchFamily="18" charset="0"/>
                <a:cs typeface="Times New Roman" panose="02020603050405020304" pitchFamily="18" charset="0"/>
              </a:rPr>
              <a:t>Fig: Straight-chain alkanes</a:t>
            </a:r>
            <a:endParaRPr lang="en-US" sz="2800" baseline="-25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97CC4E6F-F360-4530-BF3E-6AFD936063A4}"/>
              </a:ext>
            </a:extLst>
          </p:cNvPr>
          <p:cNvPicPr>
            <a:picLocks noChangeAspect="1"/>
          </p:cNvPicPr>
          <p:nvPr/>
        </p:nvPicPr>
        <p:blipFill>
          <a:blip r:embed="rId3"/>
          <a:stretch>
            <a:fillRect/>
          </a:stretch>
        </p:blipFill>
        <p:spPr>
          <a:xfrm>
            <a:off x="5515317" y="4688655"/>
            <a:ext cx="2493870" cy="1242620"/>
          </a:xfrm>
          <a:prstGeom prst="rect">
            <a:avLst/>
          </a:prstGeom>
        </p:spPr>
      </p:pic>
      <p:sp>
        <p:nvSpPr>
          <p:cNvPr id="13" name="Rectangle 12">
            <a:extLst>
              <a:ext uri="{FF2B5EF4-FFF2-40B4-BE49-F238E27FC236}">
                <a16:creationId xmlns:a16="http://schemas.microsoft.com/office/drawing/2014/main" id="{E829B072-7A8C-479D-A1CF-2BBD4E2B7930}"/>
              </a:ext>
            </a:extLst>
          </p:cNvPr>
          <p:cNvSpPr/>
          <p:nvPr/>
        </p:nvSpPr>
        <p:spPr>
          <a:xfrm>
            <a:off x="5907464" y="5931275"/>
            <a:ext cx="1018227" cy="369332"/>
          </a:xfrm>
          <a:prstGeom prst="rect">
            <a:avLst/>
          </a:prstGeom>
        </p:spPr>
        <p:txBody>
          <a:bodyPr wrap="none">
            <a:spAutoFit/>
          </a:bodyPr>
          <a:lstStyle/>
          <a:p>
            <a:r>
              <a:rPr lang="en-US" dirty="0">
                <a:solidFill>
                  <a:srgbClr val="7030A0"/>
                </a:solidFill>
                <a:latin typeface="Times New Roman" panose="02020603050405020304" pitchFamily="18" charset="0"/>
                <a:cs typeface="Times New Roman" panose="02020603050405020304" pitchFamily="18" charset="0"/>
              </a:rPr>
              <a:t>Hexanes</a:t>
            </a:r>
            <a:endParaRPr lang="en-001" dirty="0">
              <a:solidFill>
                <a:srgbClr val="7030A0"/>
              </a:solidFill>
            </a:endParaRPr>
          </a:p>
        </p:txBody>
      </p:sp>
      <p:pic>
        <p:nvPicPr>
          <p:cNvPr id="4" name="Picture 3">
            <a:extLst>
              <a:ext uri="{FF2B5EF4-FFF2-40B4-BE49-F238E27FC236}">
                <a16:creationId xmlns:a16="http://schemas.microsoft.com/office/drawing/2014/main" id="{406D7388-D4D6-4E7E-A6A1-69443849710A}"/>
              </a:ext>
            </a:extLst>
          </p:cNvPr>
          <p:cNvPicPr>
            <a:picLocks noChangeAspect="1"/>
          </p:cNvPicPr>
          <p:nvPr/>
        </p:nvPicPr>
        <p:blipFill>
          <a:blip r:embed="rId4"/>
          <a:stretch>
            <a:fillRect/>
          </a:stretch>
        </p:blipFill>
        <p:spPr>
          <a:xfrm>
            <a:off x="5004911" y="1085544"/>
            <a:ext cx="6734175" cy="3086100"/>
          </a:xfrm>
          <a:prstGeom prst="rect">
            <a:avLst/>
          </a:prstGeom>
        </p:spPr>
      </p:pic>
    </p:spTree>
    <p:extLst>
      <p:ext uri="{BB962C8B-B14F-4D97-AF65-F5344CB8AC3E}">
        <p14:creationId xmlns:p14="http://schemas.microsoft.com/office/powerpoint/2010/main" val="3766326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5711-DBB6-4F5E-8CD1-3164C54FD909}"/>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E6A6C5A3-483D-4492-B9EF-08FD4DC67924}"/>
              </a:ext>
            </a:extLst>
          </p:cNvPr>
          <p:cNvSpPr>
            <a:spLocks noGrp="1"/>
          </p:cNvSpPr>
          <p:nvPr>
            <p:ph idx="1"/>
          </p:nvPr>
        </p:nvSpPr>
        <p:spPr/>
        <p:txBody>
          <a:bodyPr/>
          <a:lstStyle/>
          <a:p>
            <a:endParaRPr lang="zh-CN" altLang="en-US"/>
          </a:p>
        </p:txBody>
      </p:sp>
      <p:pic>
        <p:nvPicPr>
          <p:cNvPr id="4" name="Picture 3">
            <a:extLst>
              <a:ext uri="{FF2B5EF4-FFF2-40B4-BE49-F238E27FC236}">
                <a16:creationId xmlns:a16="http://schemas.microsoft.com/office/drawing/2014/main" id="{76025699-D672-4B46-B191-E087A965A1E6}"/>
              </a:ext>
            </a:extLst>
          </p:cNvPr>
          <p:cNvPicPr>
            <a:picLocks noChangeAspect="1"/>
          </p:cNvPicPr>
          <p:nvPr/>
        </p:nvPicPr>
        <p:blipFill>
          <a:blip r:embed="rId2"/>
          <a:stretch>
            <a:fillRect/>
          </a:stretch>
        </p:blipFill>
        <p:spPr>
          <a:xfrm>
            <a:off x="1568649" y="756813"/>
            <a:ext cx="7452217" cy="5736062"/>
          </a:xfrm>
          <a:prstGeom prst="rect">
            <a:avLst/>
          </a:prstGeom>
        </p:spPr>
      </p:pic>
    </p:spTree>
    <p:extLst>
      <p:ext uri="{BB962C8B-B14F-4D97-AF65-F5344CB8AC3E}">
        <p14:creationId xmlns:p14="http://schemas.microsoft.com/office/powerpoint/2010/main" val="3953158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0C53-37E9-4976-A49C-599B47DDC375}"/>
              </a:ext>
            </a:extLst>
          </p:cNvPr>
          <p:cNvSpPr>
            <a:spLocks noGrp="1"/>
          </p:cNvSpPr>
          <p:nvPr>
            <p:ph type="title"/>
          </p:nvPr>
        </p:nvSpPr>
        <p:spPr>
          <a:xfrm>
            <a:off x="687371" y="167162"/>
            <a:ext cx="10515600" cy="596409"/>
          </a:xfrm>
        </p:spPr>
        <p:txBody>
          <a:bodyPr>
            <a:normAutofit/>
          </a:bodyPr>
          <a:lstStyle/>
          <a:p>
            <a:r>
              <a:rPr lang="en-GB" sz="2800" b="1" dirty="0">
                <a:latin typeface="Times New Roman" panose="02020603050405020304" pitchFamily="18" charset="0"/>
                <a:cs typeface="Times New Roman" panose="02020603050405020304" pitchFamily="18" charset="0"/>
              </a:rPr>
              <a:t>Branched chain alkanes</a:t>
            </a:r>
            <a:endParaRPr lang="en-001"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48ADF7B-0467-4875-8CCD-E9EAC84CA3EB}"/>
              </a:ext>
            </a:extLst>
          </p:cNvPr>
          <p:cNvSpPr>
            <a:spLocks noGrp="1"/>
          </p:cNvSpPr>
          <p:nvPr>
            <p:ph idx="1"/>
          </p:nvPr>
        </p:nvSpPr>
        <p:spPr>
          <a:xfrm>
            <a:off x="197964" y="763572"/>
            <a:ext cx="4595533" cy="5656082"/>
          </a:xfrm>
        </p:spPr>
        <p:txBody>
          <a:bodyPr>
            <a:normAutofit fontScale="92500" lnSpcReduction="20000"/>
          </a:bodyPr>
          <a:lstStyle/>
          <a:p>
            <a:r>
              <a:rPr lang="en-US" sz="2400" dirty="0">
                <a:latin typeface="Times New Roman" panose="02020603050405020304" pitchFamily="18" charset="0"/>
                <a:cs typeface="Times New Roman" panose="02020603050405020304" pitchFamily="18" charset="0"/>
              </a:rPr>
              <a:t>the </a:t>
            </a:r>
            <a:r>
              <a:rPr lang="en-US" sz="2400" i="1" dirty="0">
                <a:latin typeface="Times New Roman" panose="02020603050405020304" pitchFamily="18" charset="0"/>
                <a:cs typeface="Times New Roman" panose="02020603050405020304" pitchFamily="18" charset="0"/>
              </a:rPr>
              <a:t>sequence of atoms in the chain is not continuous.</a:t>
            </a:r>
            <a:endParaRPr lang="en-US" b="1" i="1"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In branch chain alkanes, side chain (a substituent) is attached to a C chain.</a:t>
            </a:r>
          </a:p>
          <a:p>
            <a:endParaRPr lang="en-GB" sz="2400" dirty="0">
              <a:latin typeface="Times New Roman" panose="02020603050405020304" pitchFamily="18" charset="0"/>
              <a:cs typeface="Times New Roman" panose="02020603050405020304" pitchFamily="18" charset="0"/>
            </a:endParaRPr>
          </a:p>
          <a:p>
            <a:pPr marL="0" indent="0">
              <a:buNone/>
            </a:pPr>
            <a:r>
              <a:rPr lang="en-US" sz="2600" b="1" dirty="0">
                <a:solidFill>
                  <a:srgbClr val="FF0000"/>
                </a:solidFill>
                <a:latin typeface="Calisto MT" panose="02040603050505030304" pitchFamily="18" charset="0"/>
                <a:cs typeface="Times New Roman" panose="02020603050405020304" pitchFamily="18" charset="0"/>
              </a:rPr>
              <a:t>Basic rules </a:t>
            </a:r>
            <a:r>
              <a:rPr lang="en-US" sz="2600" b="1" dirty="0">
                <a:latin typeface="Calisto MT" panose="02040603050505030304" pitchFamily="18" charset="0"/>
                <a:cs typeface="Times New Roman" panose="02020603050405020304" pitchFamily="18" charset="0"/>
              </a:rPr>
              <a:t>for </a:t>
            </a:r>
            <a:r>
              <a:rPr lang="en-US" sz="2600" b="1" dirty="0">
                <a:solidFill>
                  <a:srgbClr val="7030A0"/>
                </a:solidFill>
                <a:latin typeface="Calisto MT" panose="02040603050505030304" pitchFamily="18" charset="0"/>
                <a:cs typeface="Times New Roman" panose="02020603050405020304" pitchFamily="18" charset="0"/>
              </a:rPr>
              <a:t>naming a branched alkane chain:</a:t>
            </a:r>
            <a:endParaRPr lang="en-GB" sz="2600" b="1" dirty="0">
              <a:solidFill>
                <a:srgbClr val="7030A0"/>
              </a:solidFill>
              <a:latin typeface="Calisto MT" panose="0204060305050503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Find the longest straight chain in the molecule; this gives the root name. </a:t>
            </a:r>
          </a:p>
          <a:p>
            <a:r>
              <a:rPr lang="en-US" sz="2400" dirty="0">
                <a:latin typeface="Times New Roman" panose="02020603050405020304" pitchFamily="18" charset="0"/>
                <a:cs typeface="Times New Roman" panose="02020603050405020304" pitchFamily="18" charset="0"/>
              </a:rPr>
              <a:t>If more than one substituent (group) is present, their names are given in alphabetical order, each with its respective position number.</a:t>
            </a:r>
          </a:p>
          <a:p>
            <a:r>
              <a:rPr lang="en-US" sz="2400" dirty="0">
                <a:latin typeface="Times New Roman" panose="02020603050405020304" pitchFamily="18" charset="0"/>
                <a:cs typeface="Times New Roman" panose="02020603050405020304" pitchFamily="18" charset="0"/>
              </a:rPr>
              <a:t>there is a hyphen between the position number and the name of the substituent; </a:t>
            </a:r>
          </a:p>
          <a:p>
            <a:r>
              <a:rPr lang="en-US" sz="2400" dirty="0">
                <a:latin typeface="Times New Roman" panose="02020603050405020304" pitchFamily="18" charset="0"/>
                <a:cs typeface="Times New Roman" panose="02020603050405020304" pitchFamily="18" charset="0"/>
              </a:rPr>
              <a:t>there is no space between the substituent name and the root name.</a:t>
            </a:r>
          </a:p>
        </p:txBody>
      </p:sp>
      <p:pic>
        <p:nvPicPr>
          <p:cNvPr id="6" name="Picture 5">
            <a:extLst>
              <a:ext uri="{FF2B5EF4-FFF2-40B4-BE49-F238E27FC236}">
                <a16:creationId xmlns:a16="http://schemas.microsoft.com/office/drawing/2014/main" id="{D5D80E22-0686-4DBF-9380-F85FCB9BFE62}"/>
              </a:ext>
            </a:extLst>
          </p:cNvPr>
          <p:cNvPicPr>
            <a:picLocks noChangeAspect="1"/>
          </p:cNvPicPr>
          <p:nvPr/>
        </p:nvPicPr>
        <p:blipFill>
          <a:blip r:embed="rId2"/>
          <a:stretch>
            <a:fillRect/>
          </a:stretch>
        </p:blipFill>
        <p:spPr>
          <a:xfrm>
            <a:off x="4903698" y="313423"/>
            <a:ext cx="7205221" cy="6745526"/>
          </a:xfrm>
          <a:prstGeom prst="rect">
            <a:avLst/>
          </a:prstGeom>
        </p:spPr>
      </p:pic>
      <p:pic>
        <p:nvPicPr>
          <p:cNvPr id="13314" name="Picture 2" descr="查看源图像">
            <a:extLst>
              <a:ext uri="{FF2B5EF4-FFF2-40B4-BE49-F238E27FC236}">
                <a16:creationId xmlns:a16="http://schemas.microsoft.com/office/drawing/2014/main" id="{A6E7DA6C-C9D4-495B-A9EB-0865AF790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5354" y="1504305"/>
            <a:ext cx="1381126" cy="74771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查看源图像">
            <a:extLst>
              <a:ext uri="{FF2B5EF4-FFF2-40B4-BE49-F238E27FC236}">
                <a16:creationId xmlns:a16="http://schemas.microsoft.com/office/drawing/2014/main" id="{DBB9B462-8419-4178-BEDB-27CC97759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7951" y="2378018"/>
            <a:ext cx="1394828" cy="59640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117A56D1-E3AF-4480-B59E-BFD72C1B8B43}"/>
              </a:ext>
            </a:extLst>
          </p:cNvPr>
          <p:cNvPicPr>
            <a:picLocks noChangeAspect="1"/>
          </p:cNvPicPr>
          <p:nvPr/>
        </p:nvPicPr>
        <p:blipFill>
          <a:blip r:embed="rId5"/>
          <a:stretch>
            <a:fillRect/>
          </a:stretch>
        </p:blipFill>
        <p:spPr>
          <a:xfrm>
            <a:off x="6995354" y="3248073"/>
            <a:ext cx="1847179" cy="876226"/>
          </a:xfrm>
          <a:prstGeom prst="rect">
            <a:avLst/>
          </a:prstGeom>
        </p:spPr>
      </p:pic>
      <p:pic>
        <p:nvPicPr>
          <p:cNvPr id="74" name="Picture 73">
            <a:extLst>
              <a:ext uri="{FF2B5EF4-FFF2-40B4-BE49-F238E27FC236}">
                <a16:creationId xmlns:a16="http://schemas.microsoft.com/office/drawing/2014/main" id="{061C3495-B087-4310-8F59-77BD66B94497}"/>
              </a:ext>
            </a:extLst>
          </p:cNvPr>
          <p:cNvPicPr>
            <a:picLocks noChangeAspect="1"/>
          </p:cNvPicPr>
          <p:nvPr/>
        </p:nvPicPr>
        <p:blipFill>
          <a:blip r:embed="rId6"/>
          <a:stretch>
            <a:fillRect/>
          </a:stretch>
        </p:blipFill>
        <p:spPr>
          <a:xfrm>
            <a:off x="7307041" y="4505483"/>
            <a:ext cx="1535492" cy="953446"/>
          </a:xfrm>
          <a:prstGeom prst="rect">
            <a:avLst/>
          </a:prstGeom>
        </p:spPr>
      </p:pic>
      <p:pic>
        <p:nvPicPr>
          <p:cNvPr id="75" name="Picture 74">
            <a:extLst>
              <a:ext uri="{FF2B5EF4-FFF2-40B4-BE49-F238E27FC236}">
                <a16:creationId xmlns:a16="http://schemas.microsoft.com/office/drawing/2014/main" id="{828BEABB-C553-4726-8258-814757E907B7}"/>
              </a:ext>
            </a:extLst>
          </p:cNvPr>
          <p:cNvPicPr>
            <a:picLocks noChangeAspect="1"/>
          </p:cNvPicPr>
          <p:nvPr/>
        </p:nvPicPr>
        <p:blipFill>
          <a:blip r:embed="rId7"/>
          <a:stretch>
            <a:fillRect/>
          </a:stretch>
        </p:blipFill>
        <p:spPr>
          <a:xfrm>
            <a:off x="9358004" y="5221610"/>
            <a:ext cx="2235444" cy="953446"/>
          </a:xfrm>
          <a:prstGeom prst="rect">
            <a:avLst/>
          </a:prstGeom>
        </p:spPr>
      </p:pic>
    </p:spTree>
    <p:extLst>
      <p:ext uri="{BB962C8B-B14F-4D97-AF65-F5344CB8AC3E}">
        <p14:creationId xmlns:p14="http://schemas.microsoft.com/office/powerpoint/2010/main" val="2217830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AFA1-B1D8-4345-89AF-18738E2328D3}"/>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8AEF3FB8-5C8E-4832-9A16-421E69075D71}"/>
              </a:ext>
            </a:extLst>
          </p:cNvPr>
          <p:cNvSpPr>
            <a:spLocks noGrp="1"/>
          </p:cNvSpPr>
          <p:nvPr>
            <p:ph idx="1"/>
          </p:nvPr>
        </p:nvSpPr>
        <p:spPr/>
        <p:txBody>
          <a:bodyPr/>
          <a:lstStyle/>
          <a:p>
            <a:endParaRPr lang="zh-CN" altLang="en-US"/>
          </a:p>
        </p:txBody>
      </p:sp>
      <p:pic>
        <p:nvPicPr>
          <p:cNvPr id="4" name="Picture 3">
            <a:extLst>
              <a:ext uri="{FF2B5EF4-FFF2-40B4-BE49-F238E27FC236}">
                <a16:creationId xmlns:a16="http://schemas.microsoft.com/office/drawing/2014/main" id="{6E1710DE-E8BB-4F3B-8758-AF7E13D377CA}"/>
              </a:ext>
            </a:extLst>
          </p:cNvPr>
          <p:cNvPicPr>
            <a:picLocks noChangeAspect="1"/>
          </p:cNvPicPr>
          <p:nvPr/>
        </p:nvPicPr>
        <p:blipFill>
          <a:blip r:embed="rId2"/>
          <a:stretch>
            <a:fillRect/>
          </a:stretch>
        </p:blipFill>
        <p:spPr>
          <a:xfrm>
            <a:off x="4526194" y="56237"/>
            <a:ext cx="7205221" cy="6745526"/>
          </a:xfrm>
          <a:prstGeom prst="rect">
            <a:avLst/>
          </a:prstGeom>
        </p:spPr>
      </p:pic>
    </p:spTree>
    <p:extLst>
      <p:ext uri="{BB962C8B-B14F-4D97-AF65-F5344CB8AC3E}">
        <p14:creationId xmlns:p14="http://schemas.microsoft.com/office/powerpoint/2010/main" val="2605344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5035-0663-4910-A083-0DA7B6EF0CBB}"/>
              </a:ext>
            </a:extLst>
          </p:cNvPr>
          <p:cNvSpPr>
            <a:spLocks noGrp="1"/>
          </p:cNvSpPr>
          <p:nvPr>
            <p:ph type="title"/>
          </p:nvPr>
        </p:nvSpPr>
        <p:spPr>
          <a:xfrm>
            <a:off x="838200" y="365125"/>
            <a:ext cx="10515600" cy="874015"/>
          </a:xfrm>
        </p:spPr>
        <p:txBody>
          <a:bodyPr>
            <a:normAutofit/>
          </a:bodyPr>
          <a:lstStyle/>
          <a:p>
            <a:r>
              <a:rPr lang="en-US" altLang="zh-CN" sz="2800" b="1" dirty="0">
                <a:latin typeface="Arial" panose="020B0604020202020204" pitchFamily="34" charset="0"/>
                <a:cs typeface="Arial" panose="020B0604020202020204" pitchFamily="34" charset="0"/>
              </a:rPr>
              <a:t>Drawing structural formulas-alkanes</a:t>
            </a:r>
            <a:endParaRPr lang="zh-CN" altLang="en-US" sz="2800" dirty="0"/>
          </a:p>
        </p:txBody>
      </p:sp>
      <p:sp>
        <p:nvSpPr>
          <p:cNvPr id="3" name="Content Placeholder 2">
            <a:extLst>
              <a:ext uri="{FF2B5EF4-FFF2-40B4-BE49-F238E27FC236}">
                <a16:creationId xmlns:a16="http://schemas.microsoft.com/office/drawing/2014/main" id="{64973793-D756-4ADB-BB58-83A304F61DCE}"/>
              </a:ext>
            </a:extLst>
          </p:cNvPr>
          <p:cNvSpPr>
            <a:spLocks noGrp="1"/>
          </p:cNvSpPr>
          <p:nvPr>
            <p:ph idx="1"/>
          </p:nvPr>
        </p:nvSpPr>
        <p:spPr>
          <a:xfrm>
            <a:off x="838200" y="1239140"/>
            <a:ext cx="10515600" cy="4937823"/>
          </a:xfrm>
        </p:spPr>
        <p:txBody>
          <a:bodyPr/>
          <a:lstStyle/>
          <a:p>
            <a:endParaRPr lang="zh-CN" altLang="en-US" dirty="0"/>
          </a:p>
        </p:txBody>
      </p:sp>
      <p:pic>
        <p:nvPicPr>
          <p:cNvPr id="4" name="Picture 3">
            <a:extLst>
              <a:ext uri="{FF2B5EF4-FFF2-40B4-BE49-F238E27FC236}">
                <a16:creationId xmlns:a16="http://schemas.microsoft.com/office/drawing/2014/main" id="{65AAA448-25AB-4F88-8B7B-5D49E2408C71}"/>
              </a:ext>
            </a:extLst>
          </p:cNvPr>
          <p:cNvPicPr>
            <a:picLocks noChangeAspect="1"/>
          </p:cNvPicPr>
          <p:nvPr/>
        </p:nvPicPr>
        <p:blipFill>
          <a:blip r:embed="rId2"/>
          <a:stretch>
            <a:fillRect/>
          </a:stretch>
        </p:blipFill>
        <p:spPr>
          <a:xfrm>
            <a:off x="1046638" y="1615289"/>
            <a:ext cx="2886075" cy="1285875"/>
          </a:xfrm>
          <a:prstGeom prst="rect">
            <a:avLst/>
          </a:prstGeom>
        </p:spPr>
      </p:pic>
      <p:pic>
        <p:nvPicPr>
          <p:cNvPr id="5" name="Picture 4">
            <a:extLst>
              <a:ext uri="{FF2B5EF4-FFF2-40B4-BE49-F238E27FC236}">
                <a16:creationId xmlns:a16="http://schemas.microsoft.com/office/drawing/2014/main" id="{2EF0650C-4042-4DDA-9CB0-9A9057FA9E50}"/>
              </a:ext>
            </a:extLst>
          </p:cNvPr>
          <p:cNvPicPr>
            <a:picLocks noChangeAspect="1"/>
          </p:cNvPicPr>
          <p:nvPr/>
        </p:nvPicPr>
        <p:blipFill>
          <a:blip r:embed="rId3"/>
          <a:stretch>
            <a:fillRect/>
          </a:stretch>
        </p:blipFill>
        <p:spPr>
          <a:xfrm>
            <a:off x="4849649" y="1733862"/>
            <a:ext cx="2781300" cy="1114425"/>
          </a:xfrm>
          <a:prstGeom prst="rect">
            <a:avLst/>
          </a:prstGeom>
        </p:spPr>
      </p:pic>
      <p:pic>
        <p:nvPicPr>
          <p:cNvPr id="6" name="Picture 5">
            <a:extLst>
              <a:ext uri="{FF2B5EF4-FFF2-40B4-BE49-F238E27FC236}">
                <a16:creationId xmlns:a16="http://schemas.microsoft.com/office/drawing/2014/main" id="{81A4FD66-A55D-4F9E-8178-E53F11710D81}"/>
              </a:ext>
            </a:extLst>
          </p:cNvPr>
          <p:cNvPicPr>
            <a:picLocks noChangeAspect="1"/>
          </p:cNvPicPr>
          <p:nvPr/>
        </p:nvPicPr>
        <p:blipFill>
          <a:blip r:embed="rId4"/>
          <a:stretch>
            <a:fillRect/>
          </a:stretch>
        </p:blipFill>
        <p:spPr>
          <a:xfrm>
            <a:off x="8591372" y="1743387"/>
            <a:ext cx="2752725" cy="1104900"/>
          </a:xfrm>
          <a:prstGeom prst="rect">
            <a:avLst/>
          </a:prstGeom>
        </p:spPr>
      </p:pic>
      <p:pic>
        <p:nvPicPr>
          <p:cNvPr id="7" name="Picture 6">
            <a:extLst>
              <a:ext uri="{FF2B5EF4-FFF2-40B4-BE49-F238E27FC236}">
                <a16:creationId xmlns:a16="http://schemas.microsoft.com/office/drawing/2014/main" id="{8C624997-72C9-4539-A370-EEA02E7C785C}"/>
              </a:ext>
            </a:extLst>
          </p:cNvPr>
          <p:cNvPicPr>
            <a:picLocks noChangeAspect="1"/>
          </p:cNvPicPr>
          <p:nvPr/>
        </p:nvPicPr>
        <p:blipFill>
          <a:blip r:embed="rId5"/>
          <a:stretch>
            <a:fillRect/>
          </a:stretch>
        </p:blipFill>
        <p:spPr>
          <a:xfrm>
            <a:off x="2024196" y="3162300"/>
            <a:ext cx="742950" cy="266700"/>
          </a:xfrm>
          <a:prstGeom prst="rect">
            <a:avLst/>
          </a:prstGeom>
        </p:spPr>
      </p:pic>
      <p:pic>
        <p:nvPicPr>
          <p:cNvPr id="8" name="Picture 7">
            <a:extLst>
              <a:ext uri="{FF2B5EF4-FFF2-40B4-BE49-F238E27FC236}">
                <a16:creationId xmlns:a16="http://schemas.microsoft.com/office/drawing/2014/main" id="{053A340F-368B-4083-9D28-AE14C49B979E}"/>
              </a:ext>
            </a:extLst>
          </p:cNvPr>
          <p:cNvPicPr>
            <a:picLocks noChangeAspect="1"/>
          </p:cNvPicPr>
          <p:nvPr/>
        </p:nvPicPr>
        <p:blipFill>
          <a:blip r:embed="rId5"/>
          <a:stretch>
            <a:fillRect/>
          </a:stretch>
        </p:blipFill>
        <p:spPr>
          <a:xfrm>
            <a:off x="6240299" y="3193441"/>
            <a:ext cx="742950" cy="266700"/>
          </a:xfrm>
          <a:prstGeom prst="rect">
            <a:avLst/>
          </a:prstGeom>
        </p:spPr>
      </p:pic>
      <p:pic>
        <p:nvPicPr>
          <p:cNvPr id="9" name="Picture 8">
            <a:extLst>
              <a:ext uri="{FF2B5EF4-FFF2-40B4-BE49-F238E27FC236}">
                <a16:creationId xmlns:a16="http://schemas.microsoft.com/office/drawing/2014/main" id="{EA2AC505-4FE2-4E07-BF91-EC488EA83BEB}"/>
              </a:ext>
            </a:extLst>
          </p:cNvPr>
          <p:cNvPicPr>
            <a:picLocks noChangeAspect="1"/>
          </p:cNvPicPr>
          <p:nvPr/>
        </p:nvPicPr>
        <p:blipFill>
          <a:blip r:embed="rId5"/>
          <a:stretch>
            <a:fillRect/>
          </a:stretch>
        </p:blipFill>
        <p:spPr>
          <a:xfrm>
            <a:off x="9713452" y="3207165"/>
            <a:ext cx="742950" cy="266700"/>
          </a:xfrm>
          <a:prstGeom prst="rect">
            <a:avLst/>
          </a:prstGeom>
        </p:spPr>
      </p:pic>
      <p:pic>
        <p:nvPicPr>
          <p:cNvPr id="10" name="Picture 9">
            <a:extLst>
              <a:ext uri="{FF2B5EF4-FFF2-40B4-BE49-F238E27FC236}">
                <a16:creationId xmlns:a16="http://schemas.microsoft.com/office/drawing/2014/main" id="{6ED06070-9115-48A1-8BA7-9BCCF2E57616}"/>
              </a:ext>
            </a:extLst>
          </p:cNvPr>
          <p:cNvPicPr>
            <a:picLocks noChangeAspect="1"/>
          </p:cNvPicPr>
          <p:nvPr/>
        </p:nvPicPr>
        <p:blipFill>
          <a:blip r:embed="rId6"/>
          <a:stretch>
            <a:fillRect/>
          </a:stretch>
        </p:blipFill>
        <p:spPr>
          <a:xfrm>
            <a:off x="1756250" y="3545662"/>
            <a:ext cx="1466850" cy="285750"/>
          </a:xfrm>
          <a:prstGeom prst="rect">
            <a:avLst/>
          </a:prstGeom>
        </p:spPr>
      </p:pic>
      <p:pic>
        <p:nvPicPr>
          <p:cNvPr id="11" name="Picture 10">
            <a:extLst>
              <a:ext uri="{FF2B5EF4-FFF2-40B4-BE49-F238E27FC236}">
                <a16:creationId xmlns:a16="http://schemas.microsoft.com/office/drawing/2014/main" id="{510E6BC5-C079-473B-AEEF-5112DB28EA74}"/>
              </a:ext>
            </a:extLst>
          </p:cNvPr>
          <p:cNvPicPr>
            <a:picLocks noChangeAspect="1"/>
          </p:cNvPicPr>
          <p:nvPr/>
        </p:nvPicPr>
        <p:blipFill>
          <a:blip r:embed="rId6"/>
          <a:stretch>
            <a:fillRect/>
          </a:stretch>
        </p:blipFill>
        <p:spPr>
          <a:xfrm>
            <a:off x="5980899" y="3545662"/>
            <a:ext cx="1466850" cy="285750"/>
          </a:xfrm>
          <a:prstGeom prst="rect">
            <a:avLst/>
          </a:prstGeom>
        </p:spPr>
      </p:pic>
      <p:pic>
        <p:nvPicPr>
          <p:cNvPr id="12" name="Picture 11">
            <a:extLst>
              <a:ext uri="{FF2B5EF4-FFF2-40B4-BE49-F238E27FC236}">
                <a16:creationId xmlns:a16="http://schemas.microsoft.com/office/drawing/2014/main" id="{FCCEEAAF-0FD6-4EF5-8A87-8651B5150B28}"/>
              </a:ext>
            </a:extLst>
          </p:cNvPr>
          <p:cNvPicPr>
            <a:picLocks noChangeAspect="1"/>
          </p:cNvPicPr>
          <p:nvPr/>
        </p:nvPicPr>
        <p:blipFill>
          <a:blip r:embed="rId6"/>
          <a:stretch>
            <a:fillRect/>
          </a:stretch>
        </p:blipFill>
        <p:spPr>
          <a:xfrm>
            <a:off x="9351502" y="3579427"/>
            <a:ext cx="1466850" cy="285750"/>
          </a:xfrm>
          <a:prstGeom prst="rect">
            <a:avLst/>
          </a:prstGeom>
        </p:spPr>
      </p:pic>
      <p:sp>
        <p:nvSpPr>
          <p:cNvPr id="13" name="Rectangle 12">
            <a:extLst>
              <a:ext uri="{FF2B5EF4-FFF2-40B4-BE49-F238E27FC236}">
                <a16:creationId xmlns:a16="http://schemas.microsoft.com/office/drawing/2014/main" id="{29CE631F-6660-4967-842F-094DE614D39A}"/>
              </a:ext>
            </a:extLst>
          </p:cNvPr>
          <p:cNvSpPr/>
          <p:nvPr/>
        </p:nvSpPr>
        <p:spPr>
          <a:xfrm>
            <a:off x="996653" y="4263584"/>
            <a:ext cx="5282215" cy="369332"/>
          </a:xfrm>
          <a:prstGeom prst="rect">
            <a:avLst/>
          </a:prstGeom>
          <a:ln>
            <a:solidFill>
              <a:srgbClr val="FF0000"/>
            </a:solidFill>
          </a:ln>
        </p:spPr>
        <p:txBody>
          <a:bodyPr wrap="none">
            <a:spAutoFit/>
          </a:bodyPr>
          <a:lstStyle/>
          <a:p>
            <a:r>
              <a:rPr lang="en-US" altLang="zh-CN" dirty="0">
                <a:solidFill>
                  <a:srgbClr val="231F20"/>
                </a:solidFill>
                <a:latin typeface="Times-Roman"/>
              </a:rPr>
              <a:t># 2 is an </a:t>
            </a:r>
            <a:r>
              <a:rPr lang="en-US" altLang="zh-CN" dirty="0">
                <a:solidFill>
                  <a:srgbClr val="231F20"/>
                </a:solidFill>
                <a:latin typeface="Times-Italic"/>
              </a:rPr>
              <a:t>address </a:t>
            </a:r>
            <a:r>
              <a:rPr lang="en-US" altLang="zh-CN" dirty="0">
                <a:solidFill>
                  <a:srgbClr val="231F20"/>
                </a:solidFill>
                <a:latin typeface="Times-Roman"/>
              </a:rPr>
              <a:t>and does </a:t>
            </a:r>
            <a:r>
              <a:rPr lang="en-US" altLang="zh-CN" dirty="0">
                <a:solidFill>
                  <a:srgbClr val="231F20"/>
                </a:solidFill>
                <a:latin typeface="Times-Italic"/>
              </a:rPr>
              <a:t>not </a:t>
            </a:r>
            <a:r>
              <a:rPr lang="en-US" altLang="zh-CN" dirty="0">
                <a:solidFill>
                  <a:srgbClr val="231F20"/>
                </a:solidFill>
                <a:latin typeface="Times-Roman"/>
              </a:rPr>
              <a:t>mean two methyl groups</a:t>
            </a:r>
            <a:endParaRPr lang="zh-CN" altLang="en-US" dirty="0"/>
          </a:p>
        </p:txBody>
      </p:sp>
    </p:spTree>
    <p:extLst>
      <p:ext uri="{BB962C8B-B14F-4D97-AF65-F5344CB8AC3E}">
        <p14:creationId xmlns:p14="http://schemas.microsoft.com/office/powerpoint/2010/main" val="3473923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50B735-0063-4580-B585-BB1DC0D7221A}"/>
              </a:ext>
            </a:extLst>
          </p:cNvPr>
          <p:cNvPicPr>
            <a:picLocks noGrp="1" noChangeAspect="1"/>
          </p:cNvPicPr>
          <p:nvPr>
            <p:ph idx="1"/>
          </p:nvPr>
        </p:nvPicPr>
        <p:blipFill>
          <a:blip r:embed="rId2"/>
          <a:stretch>
            <a:fillRect/>
          </a:stretch>
        </p:blipFill>
        <p:spPr>
          <a:xfrm>
            <a:off x="1733561" y="554544"/>
            <a:ext cx="8724877" cy="3238644"/>
          </a:xfrm>
          <a:prstGeom prst="rect">
            <a:avLst/>
          </a:prstGeom>
        </p:spPr>
      </p:pic>
      <p:sp>
        <p:nvSpPr>
          <p:cNvPr id="2" name="Title 1">
            <a:extLst>
              <a:ext uri="{FF2B5EF4-FFF2-40B4-BE49-F238E27FC236}">
                <a16:creationId xmlns:a16="http://schemas.microsoft.com/office/drawing/2014/main" id="{1DA53767-4F7A-4CED-812F-985DE2A5E642}"/>
              </a:ext>
            </a:extLst>
          </p:cNvPr>
          <p:cNvSpPr>
            <a:spLocks noGrp="1"/>
          </p:cNvSpPr>
          <p:nvPr>
            <p:ph type="title"/>
          </p:nvPr>
        </p:nvSpPr>
        <p:spPr>
          <a:xfrm>
            <a:off x="344810" y="322524"/>
            <a:ext cx="10515600" cy="562198"/>
          </a:xfrm>
        </p:spPr>
        <p:txBody>
          <a:bodyPr>
            <a:normAutofit fontScale="90000"/>
          </a:bodyPr>
          <a:lstStyle/>
          <a:p>
            <a:r>
              <a:rPr lang="en-GB" altLang="zh-CN" sz="4000" b="1" dirty="0">
                <a:latin typeface="Angsana New" panose="02020603050405020304" pitchFamily="18" charset="-34"/>
                <a:cs typeface="Angsana New" panose="02020603050405020304" pitchFamily="18" charset="-34"/>
              </a:rPr>
              <a:t>Classification of Matter</a:t>
            </a:r>
            <a:endParaRPr lang="zh-CN" altLang="en-US" sz="4000" b="1" dirty="0">
              <a:latin typeface="Angsana New" panose="02020603050405020304" pitchFamily="18" charset="-34"/>
              <a:cs typeface="Angsana New" panose="02020603050405020304" pitchFamily="18" charset="-34"/>
            </a:endParaRPr>
          </a:p>
        </p:txBody>
      </p:sp>
      <p:sp>
        <p:nvSpPr>
          <p:cNvPr id="6" name="Rectangle 5">
            <a:extLst>
              <a:ext uri="{FF2B5EF4-FFF2-40B4-BE49-F238E27FC236}">
                <a16:creationId xmlns:a16="http://schemas.microsoft.com/office/drawing/2014/main" id="{22FAFCF8-7374-4B7C-91F3-4317B1C3C9AE}"/>
              </a:ext>
            </a:extLst>
          </p:cNvPr>
          <p:cNvSpPr/>
          <p:nvPr/>
        </p:nvSpPr>
        <p:spPr>
          <a:xfrm>
            <a:off x="204131" y="1089498"/>
            <a:ext cx="4037583" cy="769441"/>
          </a:xfrm>
          <a:prstGeom prst="rect">
            <a:avLst/>
          </a:prstGeom>
        </p:spPr>
        <p:txBody>
          <a:bodyPr wrap="square">
            <a:spAutoFit/>
          </a:bodyPr>
          <a:lstStyle/>
          <a:p>
            <a:r>
              <a:rPr lang="en-US" altLang="zh-CN" sz="2200" i="1" dirty="0">
                <a:latin typeface="Angsana New" panose="02020603050405020304" pitchFamily="18" charset="-34"/>
                <a:cs typeface="Angsana New" panose="02020603050405020304" pitchFamily="18" charset="-34"/>
              </a:rPr>
              <a:t>A</a:t>
            </a:r>
            <a:r>
              <a:rPr lang="zh-CN" altLang="en-US" sz="2200" i="1" dirty="0">
                <a:latin typeface="Angsana New" panose="02020603050405020304" pitchFamily="18" charset="-34"/>
                <a:cs typeface="Angsana New" panose="02020603050405020304" pitchFamily="18" charset="-34"/>
              </a:rPr>
              <a:t> combination of two or more substances in which the substances retain their distinct identities.</a:t>
            </a:r>
          </a:p>
        </p:txBody>
      </p:sp>
      <p:sp>
        <p:nvSpPr>
          <p:cNvPr id="7" name="Rectangle 6">
            <a:extLst>
              <a:ext uri="{FF2B5EF4-FFF2-40B4-BE49-F238E27FC236}">
                <a16:creationId xmlns:a16="http://schemas.microsoft.com/office/drawing/2014/main" id="{DC757F1D-FCCE-4E24-85CB-1B79966267B1}"/>
              </a:ext>
            </a:extLst>
          </p:cNvPr>
          <p:cNvSpPr/>
          <p:nvPr/>
        </p:nvSpPr>
        <p:spPr>
          <a:xfrm>
            <a:off x="204131" y="1725446"/>
            <a:ext cx="2654894" cy="400110"/>
          </a:xfrm>
          <a:prstGeom prst="rect">
            <a:avLst/>
          </a:prstGeom>
        </p:spPr>
        <p:txBody>
          <a:bodyPr wrap="none">
            <a:spAutoFit/>
          </a:bodyPr>
          <a:lstStyle/>
          <a:p>
            <a:r>
              <a:rPr lang="en-US" altLang="zh-CN" sz="2000" dirty="0">
                <a:latin typeface="Angsana New" panose="02020603050405020304" pitchFamily="18" charset="-34"/>
                <a:cs typeface="Angsana New" panose="02020603050405020304" pitchFamily="18" charset="-34"/>
              </a:rPr>
              <a:t>e.g. </a:t>
            </a:r>
            <a:r>
              <a:rPr lang="zh-CN" altLang="en-US" sz="2000" dirty="0">
                <a:latin typeface="Angsana New" panose="02020603050405020304" pitchFamily="18" charset="-34"/>
                <a:cs typeface="Angsana New" panose="02020603050405020304" pitchFamily="18" charset="-34"/>
              </a:rPr>
              <a:t>air, soft drinks, milk, and cemen</a:t>
            </a:r>
          </a:p>
        </p:txBody>
      </p:sp>
      <p:sp>
        <p:nvSpPr>
          <p:cNvPr id="8" name="Rectangle 7">
            <a:extLst>
              <a:ext uri="{FF2B5EF4-FFF2-40B4-BE49-F238E27FC236}">
                <a16:creationId xmlns:a16="http://schemas.microsoft.com/office/drawing/2014/main" id="{0232B848-F590-4FF9-869A-3174F2FF82FE}"/>
              </a:ext>
            </a:extLst>
          </p:cNvPr>
          <p:cNvSpPr/>
          <p:nvPr/>
        </p:nvSpPr>
        <p:spPr>
          <a:xfrm>
            <a:off x="156847" y="2009975"/>
            <a:ext cx="3153427" cy="400110"/>
          </a:xfrm>
          <a:prstGeom prst="rect">
            <a:avLst/>
          </a:prstGeom>
        </p:spPr>
        <p:txBody>
          <a:bodyPr wrap="none">
            <a:spAutoFit/>
          </a:bodyPr>
          <a:lstStyle/>
          <a:p>
            <a:r>
              <a:rPr lang="zh-CN" altLang="en-US" sz="2000" dirty="0">
                <a:latin typeface="Angsana New" panose="02020603050405020304" pitchFamily="18" charset="-34"/>
                <a:cs typeface="Angsana New" panose="02020603050405020304" pitchFamily="18" charset="-34"/>
              </a:rPr>
              <a:t>Mixtures do not have constant composition</a:t>
            </a:r>
            <a:r>
              <a:rPr lang="en-US" altLang="zh-CN" sz="2000" dirty="0">
                <a:latin typeface="Angsana New" panose="02020603050405020304" pitchFamily="18" charset="-34"/>
                <a:cs typeface="Angsana New" panose="02020603050405020304" pitchFamily="18" charset="-34"/>
              </a:rPr>
              <a:t>.</a:t>
            </a:r>
            <a:endParaRPr lang="zh-CN" altLang="en-US" sz="2000" dirty="0">
              <a:latin typeface="Angsana New" panose="02020603050405020304" pitchFamily="18" charset="-34"/>
              <a:cs typeface="Angsana New" panose="02020603050405020304" pitchFamily="18" charset="-34"/>
            </a:endParaRPr>
          </a:p>
        </p:txBody>
      </p:sp>
      <p:sp>
        <p:nvSpPr>
          <p:cNvPr id="9" name="Rectangle 8">
            <a:extLst>
              <a:ext uri="{FF2B5EF4-FFF2-40B4-BE49-F238E27FC236}">
                <a16:creationId xmlns:a16="http://schemas.microsoft.com/office/drawing/2014/main" id="{B22425B8-1D2B-4A63-B107-915B9C973E83}"/>
              </a:ext>
            </a:extLst>
          </p:cNvPr>
          <p:cNvSpPr/>
          <p:nvPr/>
        </p:nvSpPr>
        <p:spPr>
          <a:xfrm>
            <a:off x="3612341" y="3699790"/>
            <a:ext cx="2659702" cy="461665"/>
          </a:xfrm>
          <a:prstGeom prst="rect">
            <a:avLst/>
          </a:prstGeom>
        </p:spPr>
        <p:txBody>
          <a:bodyPr wrap="none">
            <a:spAutoFit/>
          </a:bodyPr>
          <a:lstStyle/>
          <a:p>
            <a:r>
              <a:rPr lang="zh-CN" altLang="en-US" sz="2400" i="1" dirty="0">
                <a:latin typeface="Angsana New" panose="02020603050405020304" pitchFamily="18" charset="-34"/>
                <a:cs typeface="Angsana New" panose="02020603050405020304" pitchFamily="18" charset="-34"/>
              </a:rPr>
              <a:t>the composition is not uniform</a:t>
            </a:r>
          </a:p>
        </p:txBody>
      </p:sp>
      <p:sp>
        <p:nvSpPr>
          <p:cNvPr id="10" name="Rectangle 9">
            <a:extLst>
              <a:ext uri="{FF2B5EF4-FFF2-40B4-BE49-F238E27FC236}">
                <a16:creationId xmlns:a16="http://schemas.microsoft.com/office/drawing/2014/main" id="{55F1B86B-C434-4C69-8A3E-244736F406ED}"/>
              </a:ext>
            </a:extLst>
          </p:cNvPr>
          <p:cNvSpPr/>
          <p:nvPr/>
        </p:nvSpPr>
        <p:spPr>
          <a:xfrm>
            <a:off x="437994" y="3745957"/>
            <a:ext cx="2927484" cy="830997"/>
          </a:xfrm>
          <a:prstGeom prst="rect">
            <a:avLst/>
          </a:prstGeom>
        </p:spPr>
        <p:txBody>
          <a:bodyPr wrap="square">
            <a:spAutoFit/>
          </a:bodyPr>
          <a:lstStyle/>
          <a:p>
            <a:r>
              <a:rPr lang="zh-CN" altLang="en-US" sz="2400" i="1" dirty="0">
                <a:latin typeface="Angsana New" panose="02020603050405020304" pitchFamily="18" charset="-34"/>
                <a:cs typeface="Angsana New" panose="02020603050405020304" pitchFamily="18" charset="-34"/>
              </a:rPr>
              <a:t>the composition </a:t>
            </a:r>
            <a:r>
              <a:rPr lang="en-US" altLang="zh-CN" sz="2400" i="1" dirty="0">
                <a:latin typeface="Angsana New" panose="02020603050405020304" pitchFamily="18" charset="-34"/>
                <a:cs typeface="Angsana New" panose="02020603050405020304" pitchFamily="18" charset="-34"/>
              </a:rPr>
              <a:t>of the mixture </a:t>
            </a:r>
            <a:r>
              <a:rPr lang="zh-CN" altLang="en-US" sz="2400" i="1" dirty="0">
                <a:latin typeface="Angsana New" panose="02020603050405020304" pitchFamily="18" charset="-34"/>
                <a:cs typeface="Angsana New" panose="02020603050405020304" pitchFamily="18" charset="-34"/>
              </a:rPr>
              <a:t>is </a:t>
            </a:r>
            <a:r>
              <a:rPr lang="en-US" altLang="zh-CN" sz="2400" i="1" dirty="0">
                <a:latin typeface="Angsana New" panose="02020603050405020304" pitchFamily="18" charset="-34"/>
                <a:cs typeface="Angsana New" panose="02020603050405020304" pitchFamily="18" charset="-34"/>
              </a:rPr>
              <a:t>uniform </a:t>
            </a:r>
            <a:r>
              <a:rPr lang="zh-CN" altLang="en-US" sz="2400" i="1" dirty="0">
                <a:latin typeface="Angsana New" panose="02020603050405020304" pitchFamily="18" charset="-34"/>
                <a:cs typeface="Angsana New" panose="02020603050405020304" pitchFamily="18" charset="-34"/>
              </a:rPr>
              <a:t>throughout the solution</a:t>
            </a:r>
          </a:p>
        </p:txBody>
      </p:sp>
      <p:sp>
        <p:nvSpPr>
          <p:cNvPr id="11" name="Rectangle 10">
            <a:extLst>
              <a:ext uri="{FF2B5EF4-FFF2-40B4-BE49-F238E27FC236}">
                <a16:creationId xmlns:a16="http://schemas.microsoft.com/office/drawing/2014/main" id="{9F1FF56A-AB87-4DE6-8F3A-21D10C9D7E7A}"/>
              </a:ext>
            </a:extLst>
          </p:cNvPr>
          <p:cNvSpPr/>
          <p:nvPr/>
        </p:nvSpPr>
        <p:spPr>
          <a:xfrm>
            <a:off x="344810" y="4415233"/>
            <a:ext cx="3113418" cy="400110"/>
          </a:xfrm>
          <a:prstGeom prst="rect">
            <a:avLst/>
          </a:prstGeom>
        </p:spPr>
        <p:txBody>
          <a:bodyPr wrap="square">
            <a:spAutoFit/>
          </a:bodyPr>
          <a:lstStyle/>
          <a:p>
            <a:r>
              <a:rPr lang="en-US" altLang="zh-CN" sz="2000" dirty="0">
                <a:latin typeface="Angsana New" panose="02020603050405020304" pitchFamily="18" charset="-34"/>
                <a:cs typeface="Angsana New" panose="02020603050405020304" pitchFamily="18" charset="-34"/>
              </a:rPr>
              <a:t>e.g. dissolving a </a:t>
            </a:r>
            <a:r>
              <a:rPr lang="zh-CN" altLang="en-US" sz="2000" dirty="0">
                <a:latin typeface="Angsana New" panose="02020603050405020304" pitchFamily="18" charset="-34"/>
                <a:cs typeface="Angsana New" panose="02020603050405020304" pitchFamily="18" charset="-34"/>
              </a:rPr>
              <a:t>spoonful of sugar in water</a:t>
            </a:r>
          </a:p>
        </p:txBody>
      </p:sp>
      <p:sp>
        <p:nvSpPr>
          <p:cNvPr id="12" name="Rectangle 11">
            <a:extLst>
              <a:ext uri="{FF2B5EF4-FFF2-40B4-BE49-F238E27FC236}">
                <a16:creationId xmlns:a16="http://schemas.microsoft.com/office/drawing/2014/main" id="{88696D58-A6B3-4334-93E2-23E39D5ABBD2}"/>
              </a:ext>
            </a:extLst>
          </p:cNvPr>
          <p:cNvSpPr/>
          <p:nvPr/>
        </p:nvSpPr>
        <p:spPr>
          <a:xfrm>
            <a:off x="3597678" y="4084731"/>
            <a:ext cx="2659702" cy="400110"/>
          </a:xfrm>
          <a:prstGeom prst="rect">
            <a:avLst/>
          </a:prstGeom>
        </p:spPr>
        <p:txBody>
          <a:bodyPr wrap="square">
            <a:spAutoFit/>
          </a:bodyPr>
          <a:lstStyle/>
          <a:p>
            <a:r>
              <a:rPr lang="en-US" altLang="zh-CN" sz="2000" dirty="0">
                <a:latin typeface="Angsana New" panose="02020603050405020304" pitchFamily="18" charset="-34"/>
                <a:cs typeface="Angsana New" panose="02020603050405020304" pitchFamily="18" charset="-34"/>
              </a:rPr>
              <a:t>e.g. mixing </a:t>
            </a:r>
            <a:r>
              <a:rPr lang="zh-CN" altLang="en-US" sz="2000" dirty="0">
                <a:latin typeface="Angsana New" panose="02020603050405020304" pitchFamily="18" charset="-34"/>
                <a:cs typeface="Angsana New" panose="02020603050405020304" pitchFamily="18" charset="-34"/>
              </a:rPr>
              <a:t>sand with iron filings</a:t>
            </a:r>
            <a:r>
              <a:rPr lang="en-US" altLang="zh-CN" sz="2000" dirty="0">
                <a:latin typeface="Angsana New" panose="02020603050405020304" pitchFamily="18" charset="-34"/>
                <a:cs typeface="Angsana New" panose="02020603050405020304" pitchFamily="18" charset="-34"/>
              </a:rPr>
              <a:t>.</a:t>
            </a:r>
          </a:p>
        </p:txBody>
      </p:sp>
      <p:pic>
        <p:nvPicPr>
          <p:cNvPr id="14" name="Picture 13">
            <a:extLst>
              <a:ext uri="{FF2B5EF4-FFF2-40B4-BE49-F238E27FC236}">
                <a16:creationId xmlns:a16="http://schemas.microsoft.com/office/drawing/2014/main" id="{EA0CFBD6-7BBF-49A1-AEEE-4B6593EB8DE3}"/>
              </a:ext>
            </a:extLst>
          </p:cNvPr>
          <p:cNvPicPr>
            <a:picLocks noChangeAspect="1"/>
          </p:cNvPicPr>
          <p:nvPr/>
        </p:nvPicPr>
        <p:blipFill>
          <a:blip r:embed="rId3"/>
          <a:stretch>
            <a:fillRect/>
          </a:stretch>
        </p:blipFill>
        <p:spPr>
          <a:xfrm>
            <a:off x="3847600" y="4520805"/>
            <a:ext cx="2159858" cy="1030913"/>
          </a:xfrm>
          <a:prstGeom prst="rect">
            <a:avLst/>
          </a:prstGeom>
        </p:spPr>
      </p:pic>
      <p:pic>
        <p:nvPicPr>
          <p:cNvPr id="15" name="Picture 14">
            <a:extLst>
              <a:ext uri="{FF2B5EF4-FFF2-40B4-BE49-F238E27FC236}">
                <a16:creationId xmlns:a16="http://schemas.microsoft.com/office/drawing/2014/main" id="{746D7C2F-647D-459C-90A9-C7EFECA39A43}"/>
              </a:ext>
            </a:extLst>
          </p:cNvPr>
          <p:cNvPicPr>
            <a:picLocks noChangeAspect="1"/>
          </p:cNvPicPr>
          <p:nvPr/>
        </p:nvPicPr>
        <p:blipFill>
          <a:blip r:embed="rId4"/>
          <a:stretch>
            <a:fillRect/>
          </a:stretch>
        </p:blipFill>
        <p:spPr>
          <a:xfrm>
            <a:off x="581926" y="4851596"/>
            <a:ext cx="2783552" cy="1841354"/>
          </a:xfrm>
          <a:prstGeom prst="rect">
            <a:avLst/>
          </a:prstGeom>
        </p:spPr>
      </p:pic>
      <p:sp>
        <p:nvSpPr>
          <p:cNvPr id="16" name="Rectangle 15">
            <a:extLst>
              <a:ext uri="{FF2B5EF4-FFF2-40B4-BE49-F238E27FC236}">
                <a16:creationId xmlns:a16="http://schemas.microsoft.com/office/drawing/2014/main" id="{205B2F77-42A5-411B-A071-91712C41C5A3}"/>
              </a:ext>
            </a:extLst>
          </p:cNvPr>
          <p:cNvSpPr/>
          <p:nvPr/>
        </p:nvSpPr>
        <p:spPr>
          <a:xfrm>
            <a:off x="8698798" y="773764"/>
            <a:ext cx="3375172" cy="830997"/>
          </a:xfrm>
          <a:prstGeom prst="rect">
            <a:avLst/>
          </a:prstGeom>
        </p:spPr>
        <p:txBody>
          <a:bodyPr wrap="square">
            <a:spAutoFit/>
          </a:bodyPr>
          <a:lstStyle/>
          <a:p>
            <a:r>
              <a:rPr lang="zh-CN" altLang="en-US" sz="2400" i="1" dirty="0">
                <a:latin typeface="Angsana New" panose="02020603050405020304" pitchFamily="18" charset="-34"/>
                <a:cs typeface="Angsana New" panose="02020603050405020304" pitchFamily="18" charset="-34"/>
              </a:rPr>
              <a:t>matter that has a definite or constant composition and distinct properties.</a:t>
            </a:r>
          </a:p>
        </p:txBody>
      </p:sp>
      <p:sp>
        <p:nvSpPr>
          <p:cNvPr id="17" name="Rectangle 16">
            <a:extLst>
              <a:ext uri="{FF2B5EF4-FFF2-40B4-BE49-F238E27FC236}">
                <a16:creationId xmlns:a16="http://schemas.microsoft.com/office/drawing/2014/main" id="{93CFC9E4-BE05-44E3-B5C7-0FA3AC2A3D29}"/>
              </a:ext>
            </a:extLst>
          </p:cNvPr>
          <p:cNvSpPr/>
          <p:nvPr/>
        </p:nvSpPr>
        <p:spPr>
          <a:xfrm>
            <a:off x="8698798" y="1493504"/>
            <a:ext cx="2965286" cy="400110"/>
          </a:xfrm>
          <a:prstGeom prst="rect">
            <a:avLst/>
          </a:prstGeom>
        </p:spPr>
        <p:txBody>
          <a:bodyPr wrap="square">
            <a:spAutoFit/>
          </a:bodyPr>
          <a:lstStyle/>
          <a:p>
            <a:r>
              <a:rPr lang="en-US" altLang="zh-CN" sz="2000" dirty="0">
                <a:latin typeface="Angsana New" panose="02020603050405020304" pitchFamily="18" charset="-34"/>
                <a:cs typeface="Angsana New" panose="02020603050405020304" pitchFamily="18" charset="-34"/>
              </a:rPr>
              <a:t>e.g. </a:t>
            </a:r>
            <a:r>
              <a:rPr lang="zh-CN" altLang="en-US" sz="2000" dirty="0">
                <a:latin typeface="Angsana New" panose="02020603050405020304" pitchFamily="18" charset="-34"/>
                <a:cs typeface="Angsana New" panose="02020603050405020304" pitchFamily="18" charset="-34"/>
              </a:rPr>
              <a:t>water, silver, ethanol, table salt, </a:t>
            </a:r>
            <a:r>
              <a:rPr lang="en-US" altLang="zh-CN" sz="2000" dirty="0">
                <a:latin typeface="Angsana New" panose="02020603050405020304" pitchFamily="18" charset="-34"/>
                <a:cs typeface="Angsana New" panose="02020603050405020304" pitchFamily="18" charset="-34"/>
              </a:rPr>
              <a:t>CO</a:t>
            </a:r>
            <a:r>
              <a:rPr lang="en-US" altLang="zh-CN" sz="2000" baseline="-25000" dirty="0">
                <a:latin typeface="Angsana New" panose="02020603050405020304" pitchFamily="18" charset="-34"/>
                <a:cs typeface="Angsana New" panose="02020603050405020304" pitchFamily="18" charset="-34"/>
              </a:rPr>
              <a:t>2</a:t>
            </a:r>
            <a:endParaRPr lang="zh-CN" altLang="en-US" sz="2000" dirty="0">
              <a:latin typeface="Angsana New" panose="02020603050405020304" pitchFamily="18" charset="-34"/>
              <a:cs typeface="Angsana New" panose="02020603050405020304" pitchFamily="18" charset="-34"/>
            </a:endParaRPr>
          </a:p>
        </p:txBody>
      </p:sp>
      <p:sp>
        <p:nvSpPr>
          <p:cNvPr id="18" name="Rectangle 17">
            <a:extLst>
              <a:ext uri="{FF2B5EF4-FFF2-40B4-BE49-F238E27FC236}">
                <a16:creationId xmlns:a16="http://schemas.microsoft.com/office/drawing/2014/main" id="{1A1DA57D-68F4-4014-AFFD-0692571EDC02}"/>
              </a:ext>
            </a:extLst>
          </p:cNvPr>
          <p:cNvSpPr/>
          <p:nvPr/>
        </p:nvSpPr>
        <p:spPr>
          <a:xfrm>
            <a:off x="8815480" y="3733345"/>
            <a:ext cx="3400338" cy="830997"/>
          </a:xfrm>
          <a:prstGeom prst="rect">
            <a:avLst/>
          </a:prstGeom>
        </p:spPr>
        <p:txBody>
          <a:bodyPr wrap="square">
            <a:spAutoFit/>
          </a:bodyPr>
          <a:lstStyle/>
          <a:p>
            <a:r>
              <a:rPr lang="en-US" altLang="zh-CN" sz="2400" i="1" dirty="0">
                <a:latin typeface="Angsana New" panose="02020603050405020304" pitchFamily="18" charset="-34"/>
                <a:cs typeface="Angsana New" panose="02020603050405020304" pitchFamily="18" charset="-34"/>
              </a:rPr>
              <a:t>The substances that cannot be broken down into anything more simple.</a:t>
            </a:r>
            <a:endParaRPr lang="zh-CN" altLang="en-US" sz="2400" i="1" dirty="0">
              <a:latin typeface="Angsana New" panose="02020603050405020304" pitchFamily="18" charset="-34"/>
              <a:cs typeface="Angsana New" panose="02020603050405020304" pitchFamily="18" charset="-34"/>
            </a:endParaRPr>
          </a:p>
        </p:txBody>
      </p:sp>
      <p:sp>
        <p:nvSpPr>
          <p:cNvPr id="19" name="Rectangle 18">
            <a:extLst>
              <a:ext uri="{FF2B5EF4-FFF2-40B4-BE49-F238E27FC236}">
                <a16:creationId xmlns:a16="http://schemas.microsoft.com/office/drawing/2014/main" id="{332B4CC3-D984-4EBE-AE7A-68C4686176D7}"/>
              </a:ext>
            </a:extLst>
          </p:cNvPr>
          <p:cNvSpPr/>
          <p:nvPr/>
        </p:nvSpPr>
        <p:spPr>
          <a:xfrm>
            <a:off x="6314591" y="3750279"/>
            <a:ext cx="2698088" cy="1200329"/>
          </a:xfrm>
          <a:prstGeom prst="rect">
            <a:avLst/>
          </a:prstGeom>
        </p:spPr>
        <p:txBody>
          <a:bodyPr wrap="square">
            <a:spAutoFit/>
          </a:bodyPr>
          <a:lstStyle/>
          <a:p>
            <a:r>
              <a:rPr lang="zh-CN" altLang="en-US" sz="2400" i="1" dirty="0">
                <a:latin typeface="Angsana New" panose="02020603050405020304" pitchFamily="18" charset="-34"/>
                <a:cs typeface="Angsana New" panose="02020603050405020304" pitchFamily="18" charset="-34"/>
              </a:rPr>
              <a:t>a substance composed of two or more elements chemically united in fixed proportions.</a:t>
            </a:r>
          </a:p>
        </p:txBody>
      </p:sp>
      <p:sp>
        <p:nvSpPr>
          <p:cNvPr id="20" name="Rectangle 19">
            <a:extLst>
              <a:ext uri="{FF2B5EF4-FFF2-40B4-BE49-F238E27FC236}">
                <a16:creationId xmlns:a16="http://schemas.microsoft.com/office/drawing/2014/main" id="{9A93919A-1375-4A2D-B56D-452FBBAB297B}"/>
              </a:ext>
            </a:extLst>
          </p:cNvPr>
          <p:cNvSpPr/>
          <p:nvPr/>
        </p:nvSpPr>
        <p:spPr>
          <a:xfrm>
            <a:off x="6314591" y="4851596"/>
            <a:ext cx="1454244" cy="369332"/>
          </a:xfrm>
          <a:prstGeom prst="rect">
            <a:avLst/>
          </a:prstGeom>
        </p:spPr>
        <p:txBody>
          <a:bodyPr wrap="none">
            <a:spAutoFit/>
          </a:bodyPr>
          <a:lstStyle/>
          <a:p>
            <a:r>
              <a:rPr lang="en-US" altLang="zh-CN" dirty="0">
                <a:solidFill>
                  <a:srgbClr val="000000"/>
                </a:solidFill>
                <a:latin typeface="Angsana New" panose="02020603050405020304" pitchFamily="18" charset="-34"/>
              </a:rPr>
              <a:t>e.g. H</a:t>
            </a:r>
            <a:r>
              <a:rPr lang="en-US" altLang="zh-CN" baseline="-25000" dirty="0">
                <a:solidFill>
                  <a:srgbClr val="000000"/>
                </a:solidFill>
                <a:latin typeface="Angsana New" panose="02020603050405020304" pitchFamily="18" charset="-34"/>
              </a:rPr>
              <a:t>2</a:t>
            </a:r>
            <a:r>
              <a:rPr lang="en-US" altLang="zh-CN" dirty="0">
                <a:solidFill>
                  <a:srgbClr val="000000"/>
                </a:solidFill>
                <a:latin typeface="Angsana New" panose="02020603050405020304" pitchFamily="18" charset="-34"/>
              </a:rPr>
              <a:t>O, NaCl, CO</a:t>
            </a:r>
            <a:r>
              <a:rPr lang="en-US" altLang="zh-CN" baseline="-25000" dirty="0">
                <a:solidFill>
                  <a:srgbClr val="000000"/>
                </a:solidFill>
                <a:latin typeface="Angsana New" panose="02020603050405020304" pitchFamily="18" charset="-34"/>
              </a:rPr>
              <a:t>2</a:t>
            </a:r>
            <a:endParaRPr lang="zh-CN" altLang="en-US" dirty="0"/>
          </a:p>
        </p:txBody>
      </p:sp>
      <p:pic>
        <p:nvPicPr>
          <p:cNvPr id="2050" name="Picture 2" descr="See the source image">
            <a:extLst>
              <a:ext uri="{FF2B5EF4-FFF2-40B4-BE49-F238E27FC236}">
                <a16:creationId xmlns:a16="http://schemas.microsoft.com/office/drawing/2014/main" id="{42BDDDB8-C587-4920-98BF-76CDF53670B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815480" y="4667595"/>
            <a:ext cx="3141809" cy="184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233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583D50D-31AA-4DAB-A00C-9D785250F301}"/>
              </a:ext>
            </a:extLst>
          </p:cNvPr>
          <p:cNvPicPr>
            <a:picLocks noChangeAspect="1"/>
          </p:cNvPicPr>
          <p:nvPr/>
        </p:nvPicPr>
        <p:blipFill>
          <a:blip r:embed="rId2"/>
          <a:stretch>
            <a:fillRect/>
          </a:stretch>
        </p:blipFill>
        <p:spPr>
          <a:xfrm>
            <a:off x="536127" y="4560215"/>
            <a:ext cx="2879719" cy="1283353"/>
          </a:xfrm>
          <a:prstGeom prst="rect">
            <a:avLst/>
          </a:prstGeom>
        </p:spPr>
      </p:pic>
      <p:sp>
        <p:nvSpPr>
          <p:cNvPr id="2" name="Title 1">
            <a:extLst>
              <a:ext uri="{FF2B5EF4-FFF2-40B4-BE49-F238E27FC236}">
                <a16:creationId xmlns:a16="http://schemas.microsoft.com/office/drawing/2014/main" id="{EB04A0D3-7CFC-46DE-8B6A-9878F3C6A9E8}"/>
              </a:ext>
            </a:extLst>
          </p:cNvPr>
          <p:cNvSpPr>
            <a:spLocks noGrp="1"/>
          </p:cNvSpPr>
          <p:nvPr>
            <p:ph type="title"/>
          </p:nvPr>
        </p:nvSpPr>
        <p:spPr>
          <a:xfrm>
            <a:off x="646081" y="240820"/>
            <a:ext cx="10515600" cy="440217"/>
          </a:xfrm>
        </p:spPr>
        <p:txBody>
          <a:bodyPr>
            <a:noAutofit/>
          </a:bodyPr>
          <a:lstStyle/>
          <a:p>
            <a:r>
              <a:rPr lang="en-US" altLang="zh-CN" sz="3200" dirty="0">
                <a:latin typeface="Arial" panose="020B0604020202020204" pitchFamily="34" charset="0"/>
                <a:cs typeface="Arial" panose="020B0604020202020204" pitchFamily="34" charset="0"/>
              </a:rPr>
              <a:t>Alkanes</a:t>
            </a:r>
            <a:endParaRPr lang="zh-CN" alt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C85E4EF-69EC-4D67-BC60-BDED03E0412F}"/>
              </a:ext>
            </a:extLst>
          </p:cNvPr>
          <p:cNvSpPr>
            <a:spLocks noGrp="1"/>
          </p:cNvSpPr>
          <p:nvPr>
            <p:ph idx="1"/>
          </p:nvPr>
        </p:nvSpPr>
        <p:spPr>
          <a:xfrm>
            <a:off x="151003" y="763398"/>
            <a:ext cx="11202798" cy="5413565"/>
          </a:xfrm>
        </p:spPr>
        <p:txBody>
          <a:bodyPr/>
          <a:lstStyle/>
          <a:p>
            <a:pPr marL="0" indent="0">
              <a:buNone/>
            </a:pPr>
            <a:endParaRPr lang="en-US" altLang="zh-CN" sz="2400" dirty="0">
              <a:latin typeface="Arial" panose="020B0604020202020204" pitchFamily="34" charset="0"/>
              <a:cs typeface="Arial" panose="020B0604020202020204" pitchFamily="34" charset="0"/>
            </a:endParaRPr>
          </a:p>
        </p:txBody>
      </p:sp>
      <p:pic>
        <p:nvPicPr>
          <p:cNvPr id="5" name="Picture 4" descr="查看源图像">
            <a:extLst>
              <a:ext uri="{FF2B5EF4-FFF2-40B4-BE49-F238E27FC236}">
                <a16:creationId xmlns:a16="http://schemas.microsoft.com/office/drawing/2014/main" id="{FB1BCED8-B635-470A-AA4F-2E0CDCB01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931" y="3044982"/>
            <a:ext cx="1970644" cy="8426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14A91FB-0EA4-48D6-B229-562AA9AF0703}"/>
              </a:ext>
            </a:extLst>
          </p:cNvPr>
          <p:cNvPicPr>
            <a:picLocks noChangeAspect="1"/>
          </p:cNvPicPr>
          <p:nvPr/>
        </p:nvPicPr>
        <p:blipFill>
          <a:blip r:embed="rId4"/>
          <a:stretch>
            <a:fillRect/>
          </a:stretch>
        </p:blipFill>
        <p:spPr>
          <a:xfrm>
            <a:off x="625574" y="2781866"/>
            <a:ext cx="1763563" cy="1492246"/>
          </a:xfrm>
          <a:prstGeom prst="rect">
            <a:avLst/>
          </a:prstGeom>
        </p:spPr>
      </p:pic>
      <p:pic>
        <p:nvPicPr>
          <p:cNvPr id="8" name="Picture 7">
            <a:extLst>
              <a:ext uri="{FF2B5EF4-FFF2-40B4-BE49-F238E27FC236}">
                <a16:creationId xmlns:a16="http://schemas.microsoft.com/office/drawing/2014/main" id="{5C3A806E-12C6-461D-9FBD-57ED894A4AA9}"/>
              </a:ext>
            </a:extLst>
          </p:cNvPr>
          <p:cNvPicPr>
            <a:picLocks noChangeAspect="1"/>
          </p:cNvPicPr>
          <p:nvPr/>
        </p:nvPicPr>
        <p:blipFill>
          <a:blip r:embed="rId5"/>
          <a:stretch>
            <a:fillRect/>
          </a:stretch>
        </p:blipFill>
        <p:spPr>
          <a:xfrm>
            <a:off x="5688673" y="1429308"/>
            <a:ext cx="2350971" cy="1223356"/>
          </a:xfrm>
          <a:prstGeom prst="rect">
            <a:avLst/>
          </a:prstGeom>
        </p:spPr>
      </p:pic>
      <p:pic>
        <p:nvPicPr>
          <p:cNvPr id="9" name="Picture 8">
            <a:extLst>
              <a:ext uri="{FF2B5EF4-FFF2-40B4-BE49-F238E27FC236}">
                <a16:creationId xmlns:a16="http://schemas.microsoft.com/office/drawing/2014/main" id="{5F8C512E-8417-483B-B74D-766ACBF5C962}"/>
              </a:ext>
            </a:extLst>
          </p:cNvPr>
          <p:cNvPicPr>
            <a:picLocks noChangeAspect="1"/>
          </p:cNvPicPr>
          <p:nvPr/>
        </p:nvPicPr>
        <p:blipFill>
          <a:blip r:embed="rId6"/>
          <a:stretch>
            <a:fillRect/>
          </a:stretch>
        </p:blipFill>
        <p:spPr>
          <a:xfrm>
            <a:off x="6096000" y="2894216"/>
            <a:ext cx="2019300" cy="381000"/>
          </a:xfrm>
          <a:prstGeom prst="rect">
            <a:avLst/>
          </a:prstGeom>
        </p:spPr>
      </p:pic>
      <p:pic>
        <p:nvPicPr>
          <p:cNvPr id="10" name="Picture 9">
            <a:extLst>
              <a:ext uri="{FF2B5EF4-FFF2-40B4-BE49-F238E27FC236}">
                <a16:creationId xmlns:a16="http://schemas.microsoft.com/office/drawing/2014/main" id="{84F87E50-6CA8-4524-AF54-5B35BF12462E}"/>
              </a:ext>
            </a:extLst>
          </p:cNvPr>
          <p:cNvPicPr>
            <a:picLocks noChangeAspect="1"/>
          </p:cNvPicPr>
          <p:nvPr/>
        </p:nvPicPr>
        <p:blipFill>
          <a:blip r:embed="rId7"/>
          <a:stretch>
            <a:fillRect/>
          </a:stretch>
        </p:blipFill>
        <p:spPr>
          <a:xfrm>
            <a:off x="3089962" y="3969963"/>
            <a:ext cx="2105025" cy="352425"/>
          </a:xfrm>
          <a:prstGeom prst="rect">
            <a:avLst/>
          </a:prstGeom>
        </p:spPr>
      </p:pic>
      <p:pic>
        <p:nvPicPr>
          <p:cNvPr id="11" name="Picture 10">
            <a:extLst>
              <a:ext uri="{FF2B5EF4-FFF2-40B4-BE49-F238E27FC236}">
                <a16:creationId xmlns:a16="http://schemas.microsoft.com/office/drawing/2014/main" id="{3AEFEAB9-743D-4EAD-885A-567D1B650780}"/>
              </a:ext>
            </a:extLst>
          </p:cNvPr>
          <p:cNvPicPr>
            <a:picLocks noChangeAspect="1"/>
          </p:cNvPicPr>
          <p:nvPr/>
        </p:nvPicPr>
        <p:blipFill>
          <a:blip r:embed="rId8"/>
          <a:stretch>
            <a:fillRect/>
          </a:stretch>
        </p:blipFill>
        <p:spPr>
          <a:xfrm>
            <a:off x="5769649" y="3963784"/>
            <a:ext cx="2643048" cy="1757191"/>
          </a:xfrm>
          <a:prstGeom prst="rect">
            <a:avLst/>
          </a:prstGeom>
        </p:spPr>
      </p:pic>
      <p:pic>
        <p:nvPicPr>
          <p:cNvPr id="15" name="Picture 14">
            <a:extLst>
              <a:ext uri="{FF2B5EF4-FFF2-40B4-BE49-F238E27FC236}">
                <a16:creationId xmlns:a16="http://schemas.microsoft.com/office/drawing/2014/main" id="{A0FC51AC-9707-4052-801A-57E468848E10}"/>
              </a:ext>
            </a:extLst>
          </p:cNvPr>
          <p:cNvPicPr>
            <a:picLocks noChangeAspect="1"/>
          </p:cNvPicPr>
          <p:nvPr/>
        </p:nvPicPr>
        <p:blipFill>
          <a:blip r:embed="rId9"/>
          <a:stretch>
            <a:fillRect/>
          </a:stretch>
        </p:blipFill>
        <p:spPr>
          <a:xfrm>
            <a:off x="379855" y="1262621"/>
            <a:ext cx="1171575" cy="333375"/>
          </a:xfrm>
          <a:prstGeom prst="rect">
            <a:avLst/>
          </a:prstGeom>
        </p:spPr>
      </p:pic>
      <p:pic>
        <p:nvPicPr>
          <p:cNvPr id="16" name="Picture 15">
            <a:extLst>
              <a:ext uri="{FF2B5EF4-FFF2-40B4-BE49-F238E27FC236}">
                <a16:creationId xmlns:a16="http://schemas.microsoft.com/office/drawing/2014/main" id="{E6B23608-0EA7-4506-ADD3-45502BFA9176}"/>
              </a:ext>
            </a:extLst>
          </p:cNvPr>
          <p:cNvPicPr>
            <a:picLocks noChangeAspect="1"/>
          </p:cNvPicPr>
          <p:nvPr/>
        </p:nvPicPr>
        <p:blipFill>
          <a:blip r:embed="rId10"/>
          <a:stretch>
            <a:fillRect/>
          </a:stretch>
        </p:blipFill>
        <p:spPr>
          <a:xfrm>
            <a:off x="598458" y="1698671"/>
            <a:ext cx="666750" cy="276225"/>
          </a:xfrm>
          <a:prstGeom prst="rect">
            <a:avLst/>
          </a:prstGeom>
        </p:spPr>
      </p:pic>
      <p:pic>
        <p:nvPicPr>
          <p:cNvPr id="17" name="Picture 16">
            <a:extLst>
              <a:ext uri="{FF2B5EF4-FFF2-40B4-BE49-F238E27FC236}">
                <a16:creationId xmlns:a16="http://schemas.microsoft.com/office/drawing/2014/main" id="{4A06DA0B-57B4-4FC0-B684-7BE6439B21A3}"/>
              </a:ext>
            </a:extLst>
          </p:cNvPr>
          <p:cNvPicPr>
            <a:picLocks noChangeAspect="1"/>
          </p:cNvPicPr>
          <p:nvPr/>
        </p:nvPicPr>
        <p:blipFill>
          <a:blip r:embed="rId11"/>
          <a:stretch>
            <a:fillRect/>
          </a:stretch>
        </p:blipFill>
        <p:spPr>
          <a:xfrm>
            <a:off x="640151" y="2045152"/>
            <a:ext cx="704850" cy="257175"/>
          </a:xfrm>
          <a:prstGeom prst="rect">
            <a:avLst/>
          </a:prstGeom>
        </p:spPr>
      </p:pic>
      <p:pic>
        <p:nvPicPr>
          <p:cNvPr id="18" name="Picture 17">
            <a:extLst>
              <a:ext uri="{FF2B5EF4-FFF2-40B4-BE49-F238E27FC236}">
                <a16:creationId xmlns:a16="http://schemas.microsoft.com/office/drawing/2014/main" id="{2268AAF6-C7C0-4090-9560-9609A861917B}"/>
              </a:ext>
            </a:extLst>
          </p:cNvPr>
          <p:cNvPicPr>
            <a:picLocks noChangeAspect="1"/>
          </p:cNvPicPr>
          <p:nvPr/>
        </p:nvPicPr>
        <p:blipFill>
          <a:blip r:embed="rId12"/>
          <a:stretch>
            <a:fillRect/>
          </a:stretch>
        </p:blipFill>
        <p:spPr>
          <a:xfrm>
            <a:off x="5722357" y="5843568"/>
            <a:ext cx="3028950" cy="581025"/>
          </a:xfrm>
          <a:prstGeom prst="rect">
            <a:avLst/>
          </a:prstGeom>
        </p:spPr>
      </p:pic>
      <p:pic>
        <p:nvPicPr>
          <p:cNvPr id="19" name="Picture 2" descr="查看源图像">
            <a:extLst>
              <a:ext uri="{FF2B5EF4-FFF2-40B4-BE49-F238E27FC236}">
                <a16:creationId xmlns:a16="http://schemas.microsoft.com/office/drawing/2014/main" id="{D48E5448-20AF-4D3C-9316-4542EB2362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93512" y="1228100"/>
            <a:ext cx="1770644" cy="9585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B3F7D5C2-D0E7-4A5F-B9B1-38092F47439F}"/>
              </a:ext>
            </a:extLst>
          </p:cNvPr>
          <p:cNvPicPr>
            <a:picLocks noChangeAspect="1"/>
          </p:cNvPicPr>
          <p:nvPr/>
        </p:nvPicPr>
        <p:blipFill>
          <a:blip r:embed="rId14"/>
          <a:stretch>
            <a:fillRect/>
          </a:stretch>
        </p:blipFill>
        <p:spPr>
          <a:xfrm>
            <a:off x="3121784" y="2103523"/>
            <a:ext cx="1628775" cy="352425"/>
          </a:xfrm>
          <a:prstGeom prst="rect">
            <a:avLst/>
          </a:prstGeom>
        </p:spPr>
      </p:pic>
      <p:pic>
        <p:nvPicPr>
          <p:cNvPr id="21" name="Picture 20">
            <a:extLst>
              <a:ext uri="{FF2B5EF4-FFF2-40B4-BE49-F238E27FC236}">
                <a16:creationId xmlns:a16="http://schemas.microsoft.com/office/drawing/2014/main" id="{AD929864-E3B7-4288-AC33-47747F9BFC54}"/>
              </a:ext>
            </a:extLst>
          </p:cNvPr>
          <p:cNvPicPr>
            <a:picLocks noChangeAspect="1"/>
          </p:cNvPicPr>
          <p:nvPr/>
        </p:nvPicPr>
        <p:blipFill>
          <a:blip r:embed="rId15"/>
          <a:stretch>
            <a:fillRect/>
          </a:stretch>
        </p:blipFill>
        <p:spPr>
          <a:xfrm>
            <a:off x="311538" y="5771713"/>
            <a:ext cx="2066925" cy="400050"/>
          </a:xfrm>
          <a:prstGeom prst="rect">
            <a:avLst/>
          </a:prstGeom>
        </p:spPr>
      </p:pic>
      <p:sp>
        <p:nvSpPr>
          <p:cNvPr id="23" name="Rectangle 22">
            <a:extLst>
              <a:ext uri="{FF2B5EF4-FFF2-40B4-BE49-F238E27FC236}">
                <a16:creationId xmlns:a16="http://schemas.microsoft.com/office/drawing/2014/main" id="{A5F53C40-4B6D-4A48-9172-4D37950B1EDE}"/>
              </a:ext>
            </a:extLst>
          </p:cNvPr>
          <p:cNvSpPr/>
          <p:nvPr/>
        </p:nvSpPr>
        <p:spPr>
          <a:xfrm>
            <a:off x="9149853" y="1523140"/>
            <a:ext cx="3028951" cy="923330"/>
          </a:xfrm>
          <a:prstGeom prst="rect">
            <a:avLst/>
          </a:prstGeom>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Rules:</a:t>
            </a:r>
          </a:p>
          <a:p>
            <a:r>
              <a:rPr lang="en-US" altLang="zh-CN" dirty="0">
                <a:latin typeface="Times New Roman" panose="02020603050405020304" pitchFamily="18" charset="0"/>
                <a:cs typeface="Times New Roman" panose="02020603050405020304" pitchFamily="18" charset="0"/>
              </a:rPr>
              <a:t>Find the longest straight chain, root name  </a:t>
            </a:r>
            <a:endParaRPr lang="zh-CN" altLang="en-US" dirty="0"/>
          </a:p>
        </p:txBody>
      </p:sp>
      <p:sp>
        <p:nvSpPr>
          <p:cNvPr id="24" name="Rectangle 23">
            <a:extLst>
              <a:ext uri="{FF2B5EF4-FFF2-40B4-BE49-F238E27FC236}">
                <a16:creationId xmlns:a16="http://schemas.microsoft.com/office/drawing/2014/main" id="{26F2636B-A93D-4EA7-8B1D-849D49649359}"/>
              </a:ext>
            </a:extLst>
          </p:cNvPr>
          <p:cNvSpPr/>
          <p:nvPr/>
        </p:nvSpPr>
        <p:spPr>
          <a:xfrm>
            <a:off x="9174024" y="2384530"/>
            <a:ext cx="1691489"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Position number</a:t>
            </a:r>
            <a:endParaRPr lang="zh-CN" altLang="en-US" dirty="0"/>
          </a:p>
        </p:txBody>
      </p:sp>
      <p:sp>
        <p:nvSpPr>
          <p:cNvPr id="25" name="Rectangle 24">
            <a:extLst>
              <a:ext uri="{FF2B5EF4-FFF2-40B4-BE49-F238E27FC236}">
                <a16:creationId xmlns:a16="http://schemas.microsoft.com/office/drawing/2014/main" id="{E73E040B-DEE3-48CB-8B62-D1052630EE93}"/>
              </a:ext>
            </a:extLst>
          </p:cNvPr>
          <p:cNvSpPr/>
          <p:nvPr/>
        </p:nvSpPr>
        <p:spPr>
          <a:xfrm>
            <a:off x="9174024" y="2767436"/>
            <a:ext cx="273664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Substituent (group) number</a:t>
            </a:r>
            <a:endParaRPr lang="zh-CN" altLang="en-US" dirty="0"/>
          </a:p>
        </p:txBody>
      </p:sp>
      <p:sp>
        <p:nvSpPr>
          <p:cNvPr id="26" name="Rectangle 25">
            <a:extLst>
              <a:ext uri="{FF2B5EF4-FFF2-40B4-BE49-F238E27FC236}">
                <a16:creationId xmlns:a16="http://schemas.microsoft.com/office/drawing/2014/main" id="{A81E562B-8439-4040-9A1F-8ABB478D468A}"/>
              </a:ext>
            </a:extLst>
          </p:cNvPr>
          <p:cNvSpPr/>
          <p:nvPr/>
        </p:nvSpPr>
        <p:spPr>
          <a:xfrm>
            <a:off x="9197704" y="3155385"/>
            <a:ext cx="2933251" cy="64633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For &gt;one substituent (group), place in alphabetical order</a:t>
            </a:r>
            <a:endParaRPr lang="zh-CN" altLang="en-US" dirty="0"/>
          </a:p>
        </p:txBody>
      </p:sp>
      <p:sp>
        <p:nvSpPr>
          <p:cNvPr id="27" name="Rectangle 26">
            <a:extLst>
              <a:ext uri="{FF2B5EF4-FFF2-40B4-BE49-F238E27FC236}">
                <a16:creationId xmlns:a16="http://schemas.microsoft.com/office/drawing/2014/main" id="{8DCBD051-7EB3-4B68-B3FD-AC78BBCBE9EC}"/>
              </a:ext>
            </a:extLst>
          </p:cNvPr>
          <p:cNvSpPr/>
          <p:nvPr/>
        </p:nvSpPr>
        <p:spPr>
          <a:xfrm>
            <a:off x="9252274" y="3904809"/>
            <a:ext cx="2933252"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Hyphen between the position number and the name of the substituent.</a:t>
            </a:r>
            <a:endParaRPr lang="zh-CN" altLang="en-US" dirty="0"/>
          </a:p>
        </p:txBody>
      </p:sp>
      <p:sp>
        <p:nvSpPr>
          <p:cNvPr id="28" name="Rectangle 27">
            <a:extLst>
              <a:ext uri="{FF2B5EF4-FFF2-40B4-BE49-F238E27FC236}">
                <a16:creationId xmlns:a16="http://schemas.microsoft.com/office/drawing/2014/main" id="{2BDDC36B-EAED-407B-83C9-0A33AA50D01D}"/>
              </a:ext>
            </a:extLst>
          </p:cNvPr>
          <p:cNvSpPr/>
          <p:nvPr/>
        </p:nvSpPr>
        <p:spPr>
          <a:xfrm>
            <a:off x="9263965" y="4821717"/>
            <a:ext cx="3006555" cy="64633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No space between substituent name and the root name</a:t>
            </a:r>
            <a:endParaRPr lang="zh-CN" altLang="en-US" dirty="0"/>
          </a:p>
        </p:txBody>
      </p:sp>
    </p:spTree>
    <p:extLst>
      <p:ext uri="{BB962C8B-B14F-4D97-AF65-F5344CB8AC3E}">
        <p14:creationId xmlns:p14="http://schemas.microsoft.com/office/powerpoint/2010/main" val="630768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D916-3279-4A99-9A2C-73E4A4597A40}"/>
              </a:ext>
            </a:extLst>
          </p:cNvPr>
          <p:cNvSpPr>
            <a:spLocks noGrp="1"/>
          </p:cNvSpPr>
          <p:nvPr>
            <p:ph type="title"/>
          </p:nvPr>
        </p:nvSpPr>
        <p:spPr>
          <a:xfrm>
            <a:off x="838200" y="365126"/>
            <a:ext cx="10515600" cy="315912"/>
          </a:xfrm>
        </p:spPr>
        <p:txBody>
          <a:bodyPr>
            <a:normAutofit fontScale="90000"/>
          </a:bodyPr>
          <a:lstStyle/>
          <a:p>
            <a:r>
              <a:rPr lang="en-US" altLang="zh-CN" dirty="0"/>
              <a:t>Practice exercise </a:t>
            </a:r>
            <a:endParaRPr lang="zh-CN" altLang="en-US" dirty="0"/>
          </a:p>
        </p:txBody>
      </p:sp>
      <p:sp>
        <p:nvSpPr>
          <p:cNvPr id="3" name="Content Placeholder 2">
            <a:extLst>
              <a:ext uri="{FF2B5EF4-FFF2-40B4-BE49-F238E27FC236}">
                <a16:creationId xmlns:a16="http://schemas.microsoft.com/office/drawing/2014/main" id="{DA1B4E69-9BEE-4A70-A116-530FF576E00C}"/>
              </a:ext>
            </a:extLst>
          </p:cNvPr>
          <p:cNvSpPr>
            <a:spLocks noGrp="1"/>
          </p:cNvSpPr>
          <p:nvPr>
            <p:ph idx="1"/>
          </p:nvPr>
        </p:nvSpPr>
        <p:spPr>
          <a:xfrm>
            <a:off x="511728" y="889233"/>
            <a:ext cx="10842072" cy="5287730"/>
          </a:xfrm>
        </p:spPr>
        <p:txBody>
          <a:bodyPr>
            <a:normAutofit/>
          </a:bodyPr>
          <a:lstStyle/>
          <a:p>
            <a:r>
              <a:rPr lang="en-US" altLang="zh-CN" sz="2400" dirty="0">
                <a:latin typeface="Arial" panose="020B0604020202020204" pitchFamily="34" charset="0"/>
                <a:cs typeface="Arial" panose="020B0604020202020204" pitchFamily="34" charset="0"/>
              </a:rPr>
              <a:t>What is the systematic name of following alkanes?</a:t>
            </a:r>
            <a:endParaRPr lang="zh-CN" alt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B3F116A-F369-4F35-8578-3FF0813B85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861761" y="1752522"/>
            <a:ext cx="3114083" cy="1217180"/>
          </a:xfrm>
          <a:prstGeom prst="rect">
            <a:avLst/>
          </a:prstGeom>
        </p:spPr>
      </p:pic>
      <p:pic>
        <p:nvPicPr>
          <p:cNvPr id="5" name="Picture 4">
            <a:extLst>
              <a:ext uri="{FF2B5EF4-FFF2-40B4-BE49-F238E27FC236}">
                <a16:creationId xmlns:a16="http://schemas.microsoft.com/office/drawing/2014/main" id="{A77CCA19-3F23-4696-A832-D261C441B3C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105716" y="3238500"/>
            <a:ext cx="2626172" cy="380999"/>
          </a:xfrm>
          <a:prstGeom prst="rect">
            <a:avLst/>
          </a:prstGeom>
        </p:spPr>
      </p:pic>
      <p:pic>
        <p:nvPicPr>
          <p:cNvPr id="6" name="Picture 5">
            <a:extLst>
              <a:ext uri="{FF2B5EF4-FFF2-40B4-BE49-F238E27FC236}">
                <a16:creationId xmlns:a16="http://schemas.microsoft.com/office/drawing/2014/main" id="{2104BD0F-52BA-4815-AD9C-9239A662FC3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181231" y="1624392"/>
            <a:ext cx="2666344" cy="1614109"/>
          </a:xfrm>
          <a:prstGeom prst="rect">
            <a:avLst/>
          </a:prstGeom>
        </p:spPr>
      </p:pic>
      <p:pic>
        <p:nvPicPr>
          <p:cNvPr id="7" name="Picture 6">
            <a:extLst>
              <a:ext uri="{FF2B5EF4-FFF2-40B4-BE49-F238E27FC236}">
                <a16:creationId xmlns:a16="http://schemas.microsoft.com/office/drawing/2014/main" id="{B4A45672-93EF-4A85-9613-D9C7CE030C75}"/>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571088" y="3238500"/>
            <a:ext cx="2133589" cy="380998"/>
          </a:xfrm>
          <a:prstGeom prst="rect">
            <a:avLst/>
          </a:prstGeom>
        </p:spPr>
      </p:pic>
      <p:pic>
        <p:nvPicPr>
          <p:cNvPr id="8" name="Picture 7">
            <a:extLst>
              <a:ext uri="{FF2B5EF4-FFF2-40B4-BE49-F238E27FC236}">
                <a16:creationId xmlns:a16="http://schemas.microsoft.com/office/drawing/2014/main" id="{F13DB6E2-403F-43D0-B031-A05AA40B802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1620202" y="4287346"/>
            <a:ext cx="2196236" cy="1222647"/>
          </a:xfrm>
          <a:prstGeom prst="rect">
            <a:avLst/>
          </a:prstGeom>
        </p:spPr>
      </p:pic>
      <p:pic>
        <p:nvPicPr>
          <p:cNvPr id="9" name="Picture 8">
            <a:extLst>
              <a:ext uri="{FF2B5EF4-FFF2-40B4-BE49-F238E27FC236}">
                <a16:creationId xmlns:a16="http://schemas.microsoft.com/office/drawing/2014/main" id="{FAF2D1EE-67CC-4FA1-BACB-0FE8924562DD}"/>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1620202" y="5587769"/>
            <a:ext cx="2227373" cy="380998"/>
          </a:xfrm>
          <a:prstGeom prst="rect">
            <a:avLst/>
          </a:prstGeom>
        </p:spPr>
      </p:pic>
    </p:spTree>
    <p:extLst>
      <p:ext uri="{BB962C8B-B14F-4D97-AF65-F5344CB8AC3E}">
        <p14:creationId xmlns:p14="http://schemas.microsoft.com/office/powerpoint/2010/main" val="118372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D3487-19EC-482F-8150-F8DACFA749F4}"/>
              </a:ext>
            </a:extLst>
          </p:cNvPr>
          <p:cNvSpPr>
            <a:spLocks noGrp="1"/>
          </p:cNvSpPr>
          <p:nvPr>
            <p:ph type="title"/>
          </p:nvPr>
        </p:nvSpPr>
        <p:spPr>
          <a:xfrm>
            <a:off x="729973" y="176212"/>
            <a:ext cx="10515600" cy="502141"/>
          </a:xfrm>
        </p:spPr>
        <p:txBody>
          <a:bodyPr>
            <a:noAutofit/>
          </a:bodyPr>
          <a:lstStyle/>
          <a:p>
            <a:r>
              <a:rPr lang="en-GB" sz="2800" b="1" dirty="0">
                <a:latin typeface="Times New Roman" panose="02020603050405020304" pitchFamily="18" charset="0"/>
                <a:cs typeface="Times New Roman" panose="02020603050405020304" pitchFamily="18" charset="0"/>
              </a:rPr>
              <a:t>Alkenes</a:t>
            </a:r>
            <a:endParaRPr lang="en-001" sz="2800" dirty="0"/>
          </a:p>
        </p:txBody>
      </p:sp>
      <p:sp>
        <p:nvSpPr>
          <p:cNvPr id="3" name="Content Placeholder 2">
            <a:extLst>
              <a:ext uri="{FF2B5EF4-FFF2-40B4-BE49-F238E27FC236}">
                <a16:creationId xmlns:a16="http://schemas.microsoft.com/office/drawing/2014/main" id="{49B3ABC3-C483-452E-B8FB-937D9EE6FA8D}"/>
              </a:ext>
            </a:extLst>
          </p:cNvPr>
          <p:cNvSpPr>
            <a:spLocks noGrp="1"/>
          </p:cNvSpPr>
          <p:nvPr>
            <p:ph idx="1"/>
          </p:nvPr>
        </p:nvSpPr>
        <p:spPr>
          <a:xfrm>
            <a:off x="150830" y="732678"/>
            <a:ext cx="5514680" cy="4871992"/>
          </a:xfrm>
        </p:spPr>
        <p:txBody>
          <a:bodyPr>
            <a:normAutofit/>
          </a:bodyPr>
          <a:lstStyle/>
          <a:p>
            <a:r>
              <a:rPr lang="en-GB" sz="2000" b="1" dirty="0">
                <a:latin typeface="Times New Roman" panose="02020603050405020304" pitchFamily="18" charset="0"/>
                <a:cs typeface="Times New Roman" panose="02020603050405020304" pitchFamily="18" charset="0"/>
              </a:rPr>
              <a:t>Alkenes</a:t>
            </a:r>
            <a:r>
              <a:rPr lang="en-GB" sz="2000" dirty="0">
                <a:latin typeface="Times New Roman" panose="02020603050405020304" pitchFamily="18" charset="0"/>
                <a:cs typeface="Times New Roman" panose="02020603050405020304" pitchFamily="18" charset="0"/>
              </a:rPr>
              <a:t> have at least one pair of C atoms with </a:t>
            </a:r>
            <a:r>
              <a:rPr lang="en-GB" sz="2000" b="1" dirty="0">
                <a:latin typeface="Times New Roman" panose="02020603050405020304" pitchFamily="18" charset="0"/>
                <a:cs typeface="Times New Roman" panose="02020603050405020304" pitchFamily="18" charset="0"/>
              </a:rPr>
              <a:t>double bond </a:t>
            </a:r>
            <a:r>
              <a:rPr lang="en-GB" sz="2000" dirty="0">
                <a:latin typeface="Times New Roman" panose="02020603050405020304" pitchFamily="18" charset="0"/>
                <a:cs typeface="Times New Roman" panose="02020603050405020304" pitchFamily="18" charset="0"/>
              </a:rPr>
              <a:t>in between them</a:t>
            </a:r>
          </a:p>
          <a:p>
            <a:r>
              <a:rPr lang="en-GB" sz="2000" dirty="0">
                <a:latin typeface="Times New Roman" panose="02020603050405020304" pitchFamily="18" charset="0"/>
                <a:cs typeface="Times New Roman" panose="02020603050405020304" pitchFamily="18" charset="0"/>
              </a:rPr>
              <a:t>General formula: </a:t>
            </a:r>
            <a:r>
              <a:rPr lang="en-US" sz="2000" b="1" dirty="0">
                <a:latin typeface="Times New Roman" panose="02020603050405020304" pitchFamily="18" charset="0"/>
                <a:cs typeface="Times New Roman" panose="02020603050405020304" pitchFamily="18" charset="0"/>
              </a:rPr>
              <a:t>C</a:t>
            </a:r>
            <a:r>
              <a:rPr lang="en-US" sz="2000" b="1" baseline="-25000" dirty="0">
                <a:latin typeface="Times New Roman" panose="02020603050405020304" pitchFamily="18" charset="0"/>
                <a:cs typeface="Times New Roman" panose="02020603050405020304" pitchFamily="18" charset="0"/>
              </a:rPr>
              <a:t>n</a:t>
            </a:r>
            <a:r>
              <a:rPr lang="en-US" sz="2000" b="1" dirty="0">
                <a:latin typeface="Times New Roman" panose="02020603050405020304" pitchFamily="18" charset="0"/>
                <a:cs typeface="Times New Roman" panose="02020603050405020304" pitchFamily="18" charset="0"/>
              </a:rPr>
              <a:t>H</a:t>
            </a:r>
            <a:r>
              <a:rPr lang="en-US" sz="2000" b="1" baseline="-25000" dirty="0">
                <a:latin typeface="Times New Roman" panose="02020603050405020304" pitchFamily="18" charset="0"/>
                <a:cs typeface="Times New Roman" panose="02020603050405020304" pitchFamily="18" charset="0"/>
              </a:rPr>
              <a:t>2n </a:t>
            </a:r>
            <a:r>
              <a:rPr lang="en-US" sz="1800" i="1" dirty="0">
                <a:latin typeface="Times New Roman" panose="02020603050405020304" pitchFamily="18" charset="0"/>
                <a:cs typeface="Times New Roman" panose="02020603050405020304" pitchFamily="18" charset="0"/>
              </a:rPr>
              <a:t>(H atoms will be twice to that of C atoms)</a:t>
            </a:r>
          </a:p>
          <a:p>
            <a:endParaRPr lang="en-US" sz="1800" i="1" dirty="0">
              <a:latin typeface="Times New Roman" panose="02020603050405020304" pitchFamily="18" charset="0"/>
              <a:cs typeface="Times New Roman" panose="02020603050405020304" pitchFamily="18" charset="0"/>
            </a:endParaRPr>
          </a:p>
          <a:p>
            <a:pPr marL="0" indent="0">
              <a:buNone/>
            </a:pPr>
            <a:r>
              <a:rPr lang="en-US" sz="2400" b="1" i="1" dirty="0">
                <a:solidFill>
                  <a:srgbClr val="FF0000"/>
                </a:solidFill>
                <a:latin typeface="Times New Roman" panose="02020603050405020304" pitchFamily="18" charset="0"/>
                <a:cs typeface="Times New Roman" panose="02020603050405020304" pitchFamily="18" charset="0"/>
              </a:rPr>
              <a:t>Rules: </a:t>
            </a:r>
          </a:p>
          <a:p>
            <a:r>
              <a:rPr lang="en-US" sz="2000" dirty="0">
                <a:latin typeface="Times New Roman" panose="02020603050405020304" pitchFamily="18" charset="0"/>
                <a:cs typeface="Times New Roman" panose="02020603050405020304" pitchFamily="18" charset="0"/>
              </a:rPr>
              <a:t>Root name ends at </a:t>
            </a:r>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ene</a:t>
            </a:r>
            <a:r>
              <a:rPr lang="en-US" sz="1800" i="1" dirty="0">
                <a:latin typeface="Times New Roman" panose="02020603050405020304" pitchFamily="18" charset="0"/>
                <a:cs typeface="Times New Roman" panose="02020603050405020304" pitchFamily="18" charset="0"/>
              </a:rPr>
              <a:t>.</a:t>
            </a:r>
          </a:p>
          <a:p>
            <a:endParaRPr lang="en-US" sz="1800" i="1" dirty="0">
              <a:latin typeface="Times New Roman" panose="02020603050405020304" pitchFamily="18" charset="0"/>
              <a:cs typeface="Times New Roman" panose="02020603050405020304" pitchFamily="18" charset="0"/>
            </a:endParaRPr>
          </a:p>
          <a:p>
            <a:r>
              <a:rPr lang="en-US" altLang="zh-CN" sz="1800" dirty="0">
                <a:latin typeface="Arial" panose="020B0604020202020204" pitchFamily="34" charset="0"/>
                <a:cs typeface="Arial" panose="020B0604020202020204" pitchFamily="34" charset="0"/>
              </a:rPr>
              <a:t>Location of the double bond</a:t>
            </a:r>
          </a:p>
          <a:p>
            <a:endParaRPr lang="en-US" sz="1200" i="1" dirty="0">
              <a:latin typeface="Arial" panose="020B0604020202020204" pitchFamily="34" charset="0"/>
              <a:cs typeface="Arial" panose="020B0604020202020204" pitchFamily="34" charset="0"/>
            </a:endParaRPr>
          </a:p>
          <a:p>
            <a:r>
              <a:rPr lang="en-US" altLang="zh-CN" sz="1800" dirty="0">
                <a:latin typeface="Arial" panose="020B0604020202020204" pitchFamily="34" charset="0"/>
                <a:cs typeface="Arial" panose="020B0604020202020204" pitchFamily="34" charset="0"/>
              </a:rPr>
              <a:t>If the double bond is not in the longest continuous chain, we name the compound with a shorter chain including the double bond.</a:t>
            </a:r>
            <a:endParaRPr lang="en-US" sz="1200" i="1" dirty="0">
              <a:latin typeface="Arial" panose="020B0604020202020204" pitchFamily="34" charset="0"/>
              <a:cs typeface="Arial" panose="020B0604020202020204" pitchFamily="34" charset="0"/>
            </a:endParaRPr>
          </a:p>
          <a:p>
            <a:endParaRPr lang="en-US" sz="2400" b="1" baseline="-25000"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a:p>
            <a:endParaRPr lang="en-001" dirty="0"/>
          </a:p>
        </p:txBody>
      </p:sp>
      <p:pic>
        <p:nvPicPr>
          <p:cNvPr id="4" name="Picture 3">
            <a:extLst>
              <a:ext uri="{FF2B5EF4-FFF2-40B4-BE49-F238E27FC236}">
                <a16:creationId xmlns:a16="http://schemas.microsoft.com/office/drawing/2014/main" id="{A77D4AAA-F24C-4E3C-8A27-402497B2AEC6}"/>
              </a:ext>
            </a:extLst>
          </p:cNvPr>
          <p:cNvPicPr>
            <a:picLocks noChangeAspect="1"/>
          </p:cNvPicPr>
          <p:nvPr/>
        </p:nvPicPr>
        <p:blipFill>
          <a:blip r:embed="rId2"/>
          <a:stretch>
            <a:fillRect/>
          </a:stretch>
        </p:blipFill>
        <p:spPr>
          <a:xfrm>
            <a:off x="5524107" y="1989056"/>
            <a:ext cx="6598173" cy="4692732"/>
          </a:xfrm>
          <a:prstGeom prst="rect">
            <a:avLst/>
          </a:prstGeom>
        </p:spPr>
      </p:pic>
      <p:pic>
        <p:nvPicPr>
          <p:cNvPr id="6" name="Picture 5">
            <a:extLst>
              <a:ext uri="{FF2B5EF4-FFF2-40B4-BE49-F238E27FC236}">
                <a16:creationId xmlns:a16="http://schemas.microsoft.com/office/drawing/2014/main" id="{1C861782-46A1-4B4A-9E7E-0AEA96E68D54}"/>
              </a:ext>
            </a:extLst>
          </p:cNvPr>
          <p:cNvPicPr>
            <a:picLocks noChangeAspect="1"/>
          </p:cNvPicPr>
          <p:nvPr/>
        </p:nvPicPr>
        <p:blipFill>
          <a:blip r:embed="rId3"/>
          <a:stretch>
            <a:fillRect/>
          </a:stretch>
        </p:blipFill>
        <p:spPr>
          <a:xfrm>
            <a:off x="3490997" y="3563873"/>
            <a:ext cx="1720490" cy="543313"/>
          </a:xfrm>
          <a:prstGeom prst="rect">
            <a:avLst/>
          </a:prstGeom>
        </p:spPr>
      </p:pic>
      <p:pic>
        <p:nvPicPr>
          <p:cNvPr id="7" name="Picture 6">
            <a:extLst>
              <a:ext uri="{FF2B5EF4-FFF2-40B4-BE49-F238E27FC236}">
                <a16:creationId xmlns:a16="http://schemas.microsoft.com/office/drawing/2014/main" id="{F8DFE953-2E26-427A-B98E-579AC15EAE0D}"/>
              </a:ext>
            </a:extLst>
          </p:cNvPr>
          <p:cNvPicPr>
            <a:picLocks noChangeAspect="1"/>
          </p:cNvPicPr>
          <p:nvPr/>
        </p:nvPicPr>
        <p:blipFill>
          <a:blip r:embed="rId4"/>
          <a:stretch>
            <a:fillRect/>
          </a:stretch>
        </p:blipFill>
        <p:spPr>
          <a:xfrm>
            <a:off x="3913092" y="4005761"/>
            <a:ext cx="876300" cy="257175"/>
          </a:xfrm>
          <a:prstGeom prst="rect">
            <a:avLst/>
          </a:prstGeom>
        </p:spPr>
      </p:pic>
      <p:pic>
        <p:nvPicPr>
          <p:cNvPr id="8" name="Picture 7">
            <a:extLst>
              <a:ext uri="{FF2B5EF4-FFF2-40B4-BE49-F238E27FC236}">
                <a16:creationId xmlns:a16="http://schemas.microsoft.com/office/drawing/2014/main" id="{8B4BE4A0-6D1E-454D-B8BC-A50320FE83D1}"/>
              </a:ext>
            </a:extLst>
          </p:cNvPr>
          <p:cNvPicPr>
            <a:picLocks noChangeAspect="1"/>
          </p:cNvPicPr>
          <p:nvPr/>
        </p:nvPicPr>
        <p:blipFill>
          <a:blip r:embed="rId5"/>
          <a:stretch>
            <a:fillRect/>
          </a:stretch>
        </p:blipFill>
        <p:spPr>
          <a:xfrm>
            <a:off x="3202471" y="5158126"/>
            <a:ext cx="2113370" cy="724802"/>
          </a:xfrm>
          <a:prstGeom prst="rect">
            <a:avLst/>
          </a:prstGeom>
        </p:spPr>
      </p:pic>
      <p:sp>
        <p:nvSpPr>
          <p:cNvPr id="9" name="Rectangle 8">
            <a:extLst>
              <a:ext uri="{FF2B5EF4-FFF2-40B4-BE49-F238E27FC236}">
                <a16:creationId xmlns:a16="http://schemas.microsoft.com/office/drawing/2014/main" id="{05C2A0BB-1078-4523-9302-F8712EF1C90F}"/>
              </a:ext>
            </a:extLst>
          </p:cNvPr>
          <p:cNvSpPr/>
          <p:nvPr/>
        </p:nvSpPr>
        <p:spPr>
          <a:xfrm>
            <a:off x="3433200" y="5936832"/>
            <a:ext cx="1723549" cy="369332"/>
          </a:xfrm>
          <a:prstGeom prst="rect">
            <a:avLst/>
          </a:prstGeom>
        </p:spPr>
        <p:txBody>
          <a:bodyPr wrap="square">
            <a:spAutoFit/>
          </a:bodyPr>
          <a:lstStyle/>
          <a:p>
            <a:r>
              <a:rPr lang="en-GB" altLang="zh-CN" dirty="0">
                <a:solidFill>
                  <a:srgbClr val="231F20"/>
                </a:solidFill>
                <a:latin typeface="Times-Roman"/>
              </a:rPr>
              <a:t>2-ethyl-1-butene</a:t>
            </a:r>
            <a:endParaRPr lang="zh-CN" altLang="en-US" dirty="0"/>
          </a:p>
        </p:txBody>
      </p:sp>
      <p:pic>
        <p:nvPicPr>
          <p:cNvPr id="10" name="Picture 9">
            <a:extLst>
              <a:ext uri="{FF2B5EF4-FFF2-40B4-BE49-F238E27FC236}">
                <a16:creationId xmlns:a16="http://schemas.microsoft.com/office/drawing/2014/main" id="{1E5EF87A-6E5F-4631-B376-73C54DA0E268}"/>
              </a:ext>
            </a:extLst>
          </p:cNvPr>
          <p:cNvPicPr>
            <a:picLocks noChangeAspect="1"/>
          </p:cNvPicPr>
          <p:nvPr/>
        </p:nvPicPr>
        <p:blipFill>
          <a:blip r:embed="rId6"/>
          <a:stretch>
            <a:fillRect/>
          </a:stretch>
        </p:blipFill>
        <p:spPr>
          <a:xfrm>
            <a:off x="3202471" y="2966998"/>
            <a:ext cx="1000763" cy="319209"/>
          </a:xfrm>
          <a:prstGeom prst="rect">
            <a:avLst/>
          </a:prstGeom>
        </p:spPr>
      </p:pic>
      <p:pic>
        <p:nvPicPr>
          <p:cNvPr id="11" name="Picture 10">
            <a:extLst>
              <a:ext uri="{FF2B5EF4-FFF2-40B4-BE49-F238E27FC236}">
                <a16:creationId xmlns:a16="http://schemas.microsoft.com/office/drawing/2014/main" id="{365D2491-0DC8-48F2-A19E-5483F5D26696}"/>
              </a:ext>
            </a:extLst>
          </p:cNvPr>
          <p:cNvPicPr>
            <a:picLocks noChangeAspect="1"/>
          </p:cNvPicPr>
          <p:nvPr/>
        </p:nvPicPr>
        <p:blipFill>
          <a:blip r:embed="rId7"/>
          <a:stretch>
            <a:fillRect/>
          </a:stretch>
        </p:blipFill>
        <p:spPr>
          <a:xfrm>
            <a:off x="3508805" y="3272165"/>
            <a:ext cx="528287" cy="215779"/>
          </a:xfrm>
          <a:prstGeom prst="rect">
            <a:avLst/>
          </a:prstGeom>
        </p:spPr>
      </p:pic>
      <p:pic>
        <p:nvPicPr>
          <p:cNvPr id="12" name="Picture 11">
            <a:extLst>
              <a:ext uri="{FF2B5EF4-FFF2-40B4-BE49-F238E27FC236}">
                <a16:creationId xmlns:a16="http://schemas.microsoft.com/office/drawing/2014/main" id="{2CE5A466-4F46-4F46-99FB-1383944D8FB4}"/>
              </a:ext>
            </a:extLst>
          </p:cNvPr>
          <p:cNvPicPr>
            <a:picLocks noChangeAspect="1"/>
          </p:cNvPicPr>
          <p:nvPr/>
        </p:nvPicPr>
        <p:blipFill>
          <a:blip r:embed="rId8"/>
          <a:stretch>
            <a:fillRect/>
          </a:stretch>
        </p:blipFill>
        <p:spPr>
          <a:xfrm>
            <a:off x="5882343" y="487236"/>
            <a:ext cx="2457450" cy="400050"/>
          </a:xfrm>
          <a:prstGeom prst="rect">
            <a:avLst/>
          </a:prstGeom>
        </p:spPr>
      </p:pic>
      <p:pic>
        <p:nvPicPr>
          <p:cNvPr id="13" name="Picture 12">
            <a:extLst>
              <a:ext uri="{FF2B5EF4-FFF2-40B4-BE49-F238E27FC236}">
                <a16:creationId xmlns:a16="http://schemas.microsoft.com/office/drawing/2014/main" id="{5FA02EAE-E5BC-40A6-921C-D95177BD3560}"/>
              </a:ext>
            </a:extLst>
          </p:cNvPr>
          <p:cNvPicPr>
            <a:picLocks noChangeAspect="1"/>
          </p:cNvPicPr>
          <p:nvPr/>
        </p:nvPicPr>
        <p:blipFill>
          <a:blip r:embed="rId9"/>
          <a:stretch>
            <a:fillRect/>
          </a:stretch>
        </p:blipFill>
        <p:spPr>
          <a:xfrm>
            <a:off x="6123074" y="1038121"/>
            <a:ext cx="904875" cy="266700"/>
          </a:xfrm>
          <a:prstGeom prst="rect">
            <a:avLst/>
          </a:prstGeom>
        </p:spPr>
      </p:pic>
      <p:pic>
        <p:nvPicPr>
          <p:cNvPr id="15" name="Picture 14">
            <a:extLst>
              <a:ext uri="{FF2B5EF4-FFF2-40B4-BE49-F238E27FC236}">
                <a16:creationId xmlns:a16="http://schemas.microsoft.com/office/drawing/2014/main" id="{46713A98-633F-4948-BEE7-61769639B00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8845474" y="449185"/>
            <a:ext cx="3034401" cy="914261"/>
          </a:xfrm>
          <a:prstGeom prst="rect">
            <a:avLst/>
          </a:prstGeom>
        </p:spPr>
      </p:pic>
      <p:pic>
        <p:nvPicPr>
          <p:cNvPr id="16" name="Picture 15">
            <a:extLst>
              <a:ext uri="{FF2B5EF4-FFF2-40B4-BE49-F238E27FC236}">
                <a16:creationId xmlns:a16="http://schemas.microsoft.com/office/drawing/2014/main" id="{76B0727F-263F-4F7A-BF9B-A33EE01C90A8}"/>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Lst>
          </a:blip>
          <a:stretch>
            <a:fillRect/>
          </a:stretch>
        </p:blipFill>
        <p:spPr>
          <a:xfrm>
            <a:off x="9472045" y="1600586"/>
            <a:ext cx="1485900" cy="238125"/>
          </a:xfrm>
          <a:prstGeom prst="rect">
            <a:avLst/>
          </a:prstGeom>
        </p:spPr>
      </p:pic>
    </p:spTree>
    <p:extLst>
      <p:ext uri="{BB962C8B-B14F-4D97-AF65-F5344CB8AC3E}">
        <p14:creationId xmlns:p14="http://schemas.microsoft.com/office/powerpoint/2010/main" val="18289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1E16-8A9D-4865-99DA-9A123572C755}"/>
              </a:ext>
            </a:extLst>
          </p:cNvPr>
          <p:cNvSpPr>
            <a:spLocks noGrp="1"/>
          </p:cNvSpPr>
          <p:nvPr>
            <p:ph type="title"/>
          </p:nvPr>
        </p:nvSpPr>
        <p:spPr>
          <a:xfrm>
            <a:off x="838200" y="365126"/>
            <a:ext cx="10515600" cy="315912"/>
          </a:xfrm>
        </p:spPr>
        <p:txBody>
          <a:bodyPr>
            <a:noAutofit/>
          </a:bodyPr>
          <a:lstStyle/>
          <a:p>
            <a:r>
              <a:rPr lang="en-GB" sz="2800" b="1" dirty="0">
                <a:latin typeface="Times New Roman" panose="02020603050405020304" pitchFamily="18" charset="0"/>
                <a:cs typeface="Times New Roman" panose="02020603050405020304" pitchFamily="18" charset="0"/>
              </a:rPr>
              <a:t>Alkynes</a:t>
            </a:r>
            <a:endParaRPr lang="en-001" sz="2800" dirty="0"/>
          </a:p>
        </p:txBody>
      </p:sp>
      <p:sp>
        <p:nvSpPr>
          <p:cNvPr id="3" name="Content Placeholder 2">
            <a:extLst>
              <a:ext uri="{FF2B5EF4-FFF2-40B4-BE49-F238E27FC236}">
                <a16:creationId xmlns:a16="http://schemas.microsoft.com/office/drawing/2014/main" id="{E1024D9B-5FC2-4B1C-970A-38EF20575A33}"/>
              </a:ext>
            </a:extLst>
          </p:cNvPr>
          <p:cNvSpPr>
            <a:spLocks noGrp="1"/>
          </p:cNvSpPr>
          <p:nvPr>
            <p:ph idx="1"/>
          </p:nvPr>
        </p:nvSpPr>
        <p:spPr>
          <a:xfrm>
            <a:off x="179109" y="1071563"/>
            <a:ext cx="6174557" cy="5105400"/>
          </a:xfrm>
        </p:spPr>
        <p:txBody>
          <a:bodyPr/>
          <a:lstStyle/>
          <a:p>
            <a:r>
              <a:rPr lang="en-GB" sz="2000" b="1" dirty="0">
                <a:latin typeface="Times New Roman" panose="02020603050405020304" pitchFamily="18" charset="0"/>
                <a:cs typeface="Times New Roman" panose="02020603050405020304" pitchFamily="18" charset="0"/>
              </a:rPr>
              <a:t>Alkynes</a:t>
            </a:r>
            <a:r>
              <a:rPr lang="en-GB" sz="2000" dirty="0">
                <a:latin typeface="Times New Roman" panose="02020603050405020304" pitchFamily="18" charset="0"/>
                <a:cs typeface="Times New Roman" panose="02020603050405020304" pitchFamily="18" charset="0"/>
              </a:rPr>
              <a:t> have at least one pair of C atoms with </a:t>
            </a:r>
            <a:r>
              <a:rPr lang="en-GB" sz="2000" b="1" dirty="0">
                <a:latin typeface="Times New Roman" panose="02020603050405020304" pitchFamily="18" charset="0"/>
                <a:cs typeface="Times New Roman" panose="02020603050405020304" pitchFamily="18" charset="0"/>
              </a:rPr>
              <a:t>triple bond </a:t>
            </a:r>
            <a:r>
              <a:rPr lang="en-GB" sz="2000" dirty="0">
                <a:latin typeface="Times New Roman" panose="02020603050405020304" pitchFamily="18" charset="0"/>
                <a:cs typeface="Times New Roman" panose="02020603050405020304" pitchFamily="18" charset="0"/>
              </a:rPr>
              <a:t>in between them</a:t>
            </a:r>
            <a:endParaRPr lang="en-001"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General formula: </a:t>
            </a:r>
            <a:r>
              <a:rPr lang="en-US" sz="2000" b="1" dirty="0">
                <a:latin typeface="Times New Roman" panose="02020603050405020304" pitchFamily="18" charset="0"/>
                <a:cs typeface="Times New Roman" panose="02020603050405020304" pitchFamily="18" charset="0"/>
              </a:rPr>
              <a:t>C</a:t>
            </a:r>
            <a:r>
              <a:rPr lang="en-US" sz="2000" b="1" baseline="-25000" dirty="0">
                <a:latin typeface="Times New Roman" panose="02020603050405020304" pitchFamily="18" charset="0"/>
                <a:cs typeface="Times New Roman" panose="02020603050405020304" pitchFamily="18" charset="0"/>
              </a:rPr>
              <a:t>n</a:t>
            </a:r>
            <a:r>
              <a:rPr lang="en-US" sz="2000" b="1" dirty="0">
                <a:latin typeface="Times New Roman" panose="02020603050405020304" pitchFamily="18" charset="0"/>
                <a:cs typeface="Times New Roman" panose="02020603050405020304" pitchFamily="18" charset="0"/>
              </a:rPr>
              <a:t>H</a:t>
            </a:r>
            <a:r>
              <a:rPr lang="en-US" sz="2000" b="1" baseline="-25000" dirty="0">
                <a:latin typeface="Times New Roman" panose="02020603050405020304" pitchFamily="18" charset="0"/>
                <a:cs typeface="Times New Roman" panose="02020603050405020304" pitchFamily="18" charset="0"/>
              </a:rPr>
              <a:t>2n-2 </a:t>
            </a:r>
            <a:r>
              <a:rPr lang="en-US" sz="2000" i="1" dirty="0">
                <a:latin typeface="Times New Roman" panose="02020603050405020304" pitchFamily="18" charset="0"/>
                <a:cs typeface="Times New Roman" panose="02020603050405020304" pitchFamily="18" charset="0"/>
              </a:rPr>
              <a:t>(H atoms will be twice to that of C atoms minus two)</a:t>
            </a:r>
          </a:p>
          <a:p>
            <a:endParaRPr lang="en-US" b="1" baseline="-25000" dirty="0">
              <a:latin typeface="Times New Roman" panose="02020603050405020304" pitchFamily="18" charset="0"/>
              <a:cs typeface="Times New Roman" panose="02020603050405020304" pitchFamily="18" charset="0"/>
            </a:endParaRPr>
          </a:p>
          <a:p>
            <a:endParaRPr lang="en-001" dirty="0"/>
          </a:p>
        </p:txBody>
      </p:sp>
      <p:pic>
        <p:nvPicPr>
          <p:cNvPr id="15362" name="Picture 2" descr="查看源图像">
            <a:extLst>
              <a:ext uri="{FF2B5EF4-FFF2-40B4-BE49-F238E27FC236}">
                <a16:creationId xmlns:a16="http://schemas.microsoft.com/office/drawing/2014/main" id="{B400D359-B183-4E0A-B334-30AEB0725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989" y="1234126"/>
            <a:ext cx="5581011" cy="54290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3AC7819-A638-4A06-B5DC-0E7D37D502AB}"/>
              </a:ext>
            </a:extLst>
          </p:cNvPr>
          <p:cNvPicPr>
            <a:picLocks noChangeAspect="1"/>
          </p:cNvPicPr>
          <p:nvPr/>
        </p:nvPicPr>
        <p:blipFill>
          <a:blip r:embed="rId3"/>
          <a:stretch>
            <a:fillRect/>
          </a:stretch>
        </p:blipFill>
        <p:spPr>
          <a:xfrm>
            <a:off x="659584" y="2985476"/>
            <a:ext cx="2819400" cy="333375"/>
          </a:xfrm>
          <a:prstGeom prst="rect">
            <a:avLst/>
          </a:prstGeom>
        </p:spPr>
      </p:pic>
      <p:sp>
        <p:nvSpPr>
          <p:cNvPr id="5" name="Rectangle 4">
            <a:extLst>
              <a:ext uri="{FF2B5EF4-FFF2-40B4-BE49-F238E27FC236}">
                <a16:creationId xmlns:a16="http://schemas.microsoft.com/office/drawing/2014/main" id="{0711DF43-6E30-441C-99B3-EAED21E5E026}"/>
              </a:ext>
            </a:extLst>
          </p:cNvPr>
          <p:cNvSpPr/>
          <p:nvPr/>
        </p:nvSpPr>
        <p:spPr>
          <a:xfrm>
            <a:off x="1388437" y="3439597"/>
            <a:ext cx="992579" cy="369332"/>
          </a:xfrm>
          <a:prstGeom prst="rect">
            <a:avLst/>
          </a:prstGeom>
        </p:spPr>
        <p:txBody>
          <a:bodyPr wrap="none">
            <a:spAutoFit/>
          </a:bodyPr>
          <a:lstStyle/>
          <a:p>
            <a:r>
              <a:rPr lang="en-GB" altLang="zh-CN" dirty="0">
                <a:solidFill>
                  <a:srgbClr val="231F20"/>
                </a:solidFill>
                <a:latin typeface="Times-Roman"/>
              </a:rPr>
              <a:t>3-octyne</a:t>
            </a:r>
            <a:endParaRPr lang="zh-CN" altLang="en-US" dirty="0"/>
          </a:p>
        </p:txBody>
      </p:sp>
    </p:spTree>
    <p:extLst>
      <p:ext uri="{BB962C8B-B14F-4D97-AF65-F5344CB8AC3E}">
        <p14:creationId xmlns:p14="http://schemas.microsoft.com/office/powerpoint/2010/main" val="230229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564E-55E0-4FC4-A00F-6A1FE3A12BD4}"/>
              </a:ext>
            </a:extLst>
          </p:cNvPr>
          <p:cNvSpPr>
            <a:spLocks noGrp="1"/>
          </p:cNvSpPr>
          <p:nvPr>
            <p:ph type="title"/>
          </p:nvPr>
        </p:nvSpPr>
        <p:spPr>
          <a:xfrm>
            <a:off x="838200" y="365125"/>
            <a:ext cx="10515600" cy="750611"/>
          </a:xfrm>
        </p:spPr>
        <p:txBody>
          <a:bodyPr>
            <a:normAutofit/>
          </a:bodyPr>
          <a:lstStyle/>
          <a:p>
            <a:r>
              <a:rPr lang="en-US" altLang="zh-CN" sz="3200" b="1" dirty="0">
                <a:latin typeface="Arial" panose="020B0604020202020204" pitchFamily="34" charset="0"/>
                <a:cs typeface="Arial" panose="020B0604020202020204" pitchFamily="34" charset="0"/>
              </a:rPr>
              <a:t>Aromatic compounds</a:t>
            </a:r>
            <a:endParaRPr lang="zh-CN" altLang="en-US"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D0B4F51-57B0-417C-B6E5-1AA31EDFBC71}"/>
              </a:ext>
            </a:extLst>
          </p:cNvPr>
          <p:cNvSpPr>
            <a:spLocks noGrp="1"/>
          </p:cNvSpPr>
          <p:nvPr>
            <p:ph idx="1"/>
          </p:nvPr>
        </p:nvSpPr>
        <p:spPr>
          <a:xfrm>
            <a:off x="369116" y="1365061"/>
            <a:ext cx="10984684" cy="4811902"/>
          </a:xfrm>
        </p:spPr>
        <p:txBody>
          <a:bodyPr/>
          <a:lstStyle/>
          <a:p>
            <a:r>
              <a:rPr lang="en-GB" altLang="zh-CN" dirty="0"/>
              <a:t>Benzene Derivatives</a:t>
            </a:r>
            <a:endParaRPr lang="zh-CN" altLang="en-US" dirty="0"/>
          </a:p>
        </p:txBody>
      </p:sp>
      <p:pic>
        <p:nvPicPr>
          <p:cNvPr id="4" name="Picture 3">
            <a:extLst>
              <a:ext uri="{FF2B5EF4-FFF2-40B4-BE49-F238E27FC236}">
                <a16:creationId xmlns:a16="http://schemas.microsoft.com/office/drawing/2014/main" id="{F4505A77-3B30-4194-887E-AD41AD45825D}"/>
              </a:ext>
            </a:extLst>
          </p:cNvPr>
          <p:cNvPicPr>
            <a:picLocks noChangeAspect="1"/>
          </p:cNvPicPr>
          <p:nvPr/>
        </p:nvPicPr>
        <p:blipFill>
          <a:blip r:embed="rId2"/>
          <a:stretch>
            <a:fillRect/>
          </a:stretch>
        </p:blipFill>
        <p:spPr>
          <a:xfrm>
            <a:off x="369116" y="2189862"/>
            <a:ext cx="5943600" cy="1581150"/>
          </a:xfrm>
          <a:prstGeom prst="rect">
            <a:avLst/>
          </a:prstGeom>
        </p:spPr>
      </p:pic>
      <p:pic>
        <p:nvPicPr>
          <p:cNvPr id="5" name="Picture 4">
            <a:extLst>
              <a:ext uri="{FF2B5EF4-FFF2-40B4-BE49-F238E27FC236}">
                <a16:creationId xmlns:a16="http://schemas.microsoft.com/office/drawing/2014/main" id="{51B2EAF1-2B0E-4990-BD1D-88F8C24CC50B}"/>
              </a:ext>
            </a:extLst>
          </p:cNvPr>
          <p:cNvPicPr>
            <a:picLocks noChangeAspect="1"/>
          </p:cNvPicPr>
          <p:nvPr/>
        </p:nvPicPr>
        <p:blipFill>
          <a:blip r:embed="rId3"/>
          <a:stretch>
            <a:fillRect/>
          </a:stretch>
        </p:blipFill>
        <p:spPr>
          <a:xfrm>
            <a:off x="7108612" y="1365061"/>
            <a:ext cx="4245188" cy="1581150"/>
          </a:xfrm>
          <a:prstGeom prst="rect">
            <a:avLst/>
          </a:prstGeom>
        </p:spPr>
      </p:pic>
      <p:pic>
        <p:nvPicPr>
          <p:cNvPr id="6" name="Picture 5">
            <a:extLst>
              <a:ext uri="{FF2B5EF4-FFF2-40B4-BE49-F238E27FC236}">
                <a16:creationId xmlns:a16="http://schemas.microsoft.com/office/drawing/2014/main" id="{03D45D6D-ED33-4640-81E5-4AA632832742}"/>
              </a:ext>
            </a:extLst>
          </p:cNvPr>
          <p:cNvPicPr>
            <a:picLocks noChangeAspect="1"/>
          </p:cNvPicPr>
          <p:nvPr/>
        </p:nvPicPr>
        <p:blipFill>
          <a:blip r:embed="rId4"/>
          <a:stretch>
            <a:fillRect/>
          </a:stretch>
        </p:blipFill>
        <p:spPr>
          <a:xfrm>
            <a:off x="1191586" y="4331239"/>
            <a:ext cx="2057400" cy="1562100"/>
          </a:xfrm>
          <a:prstGeom prst="rect">
            <a:avLst/>
          </a:prstGeom>
        </p:spPr>
      </p:pic>
      <p:pic>
        <p:nvPicPr>
          <p:cNvPr id="7" name="Picture 6">
            <a:extLst>
              <a:ext uri="{FF2B5EF4-FFF2-40B4-BE49-F238E27FC236}">
                <a16:creationId xmlns:a16="http://schemas.microsoft.com/office/drawing/2014/main" id="{C6B46849-6C47-43AE-A11F-328430071DEE}"/>
              </a:ext>
            </a:extLst>
          </p:cNvPr>
          <p:cNvPicPr>
            <a:picLocks noChangeAspect="1"/>
          </p:cNvPicPr>
          <p:nvPr/>
        </p:nvPicPr>
        <p:blipFill>
          <a:blip r:embed="rId5"/>
          <a:stretch>
            <a:fillRect/>
          </a:stretch>
        </p:blipFill>
        <p:spPr>
          <a:xfrm>
            <a:off x="4134330" y="4165251"/>
            <a:ext cx="6334125" cy="2143125"/>
          </a:xfrm>
          <a:prstGeom prst="rect">
            <a:avLst/>
          </a:prstGeom>
        </p:spPr>
      </p:pic>
    </p:spTree>
    <p:extLst>
      <p:ext uri="{BB962C8B-B14F-4D97-AF65-F5344CB8AC3E}">
        <p14:creationId xmlns:p14="http://schemas.microsoft.com/office/powerpoint/2010/main" val="2016357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3644E-82A8-4951-B7EE-F0B3E8A675F5}"/>
              </a:ext>
            </a:extLst>
          </p:cNvPr>
          <p:cNvSpPr>
            <a:spLocks noGrp="1"/>
          </p:cNvSpPr>
          <p:nvPr>
            <p:ph type="title"/>
          </p:nvPr>
        </p:nvSpPr>
        <p:spPr/>
        <p:txBody>
          <a:bodyPr/>
          <a:lstStyle/>
          <a:p>
            <a:r>
              <a:rPr lang="en-US" altLang="zh-CN" dirty="0"/>
              <a:t>Isomers</a:t>
            </a:r>
            <a:endParaRPr lang="zh-CN" altLang="en-US" dirty="0"/>
          </a:p>
        </p:txBody>
      </p:sp>
      <p:sp>
        <p:nvSpPr>
          <p:cNvPr id="3" name="Content Placeholder 2">
            <a:extLst>
              <a:ext uri="{FF2B5EF4-FFF2-40B4-BE49-F238E27FC236}">
                <a16:creationId xmlns:a16="http://schemas.microsoft.com/office/drawing/2014/main" id="{D5063502-393F-43A9-8C23-B83950DFCFA9}"/>
              </a:ext>
            </a:extLst>
          </p:cNvPr>
          <p:cNvSpPr>
            <a:spLocks noGrp="1"/>
          </p:cNvSpPr>
          <p:nvPr>
            <p:ph idx="1"/>
          </p:nvPr>
        </p:nvSpPr>
        <p:spPr>
          <a:xfrm>
            <a:off x="461394" y="1451295"/>
            <a:ext cx="10892406" cy="4725668"/>
          </a:xfrm>
        </p:spPr>
        <p:txBody>
          <a:bodyPr>
            <a:normAutofit/>
          </a:bodyPr>
          <a:lstStyle/>
          <a:p>
            <a:r>
              <a:rPr lang="en-US" altLang="zh-CN" sz="2400" dirty="0"/>
              <a:t>Isomers are compounds that contain exactly the same number of atoms, i.e., they have exactly the same empirical formula, but differ from each other by the way in which the atoms are arranged.</a:t>
            </a:r>
            <a:endParaRPr lang="zh-CN" altLang="en-US" sz="2400" dirty="0"/>
          </a:p>
        </p:txBody>
      </p:sp>
      <p:pic>
        <p:nvPicPr>
          <p:cNvPr id="4" name="Picture 3">
            <a:extLst>
              <a:ext uri="{FF2B5EF4-FFF2-40B4-BE49-F238E27FC236}">
                <a16:creationId xmlns:a16="http://schemas.microsoft.com/office/drawing/2014/main" id="{7C57E1A8-0FC8-440C-A5CC-29CE5EA9E3D6}"/>
              </a:ext>
            </a:extLst>
          </p:cNvPr>
          <p:cNvPicPr>
            <a:picLocks noChangeAspect="1"/>
          </p:cNvPicPr>
          <p:nvPr/>
        </p:nvPicPr>
        <p:blipFill>
          <a:blip r:embed="rId2"/>
          <a:stretch>
            <a:fillRect/>
          </a:stretch>
        </p:blipFill>
        <p:spPr>
          <a:xfrm>
            <a:off x="2804633" y="3177076"/>
            <a:ext cx="4972050" cy="1847850"/>
          </a:xfrm>
          <a:prstGeom prst="rect">
            <a:avLst/>
          </a:prstGeom>
        </p:spPr>
      </p:pic>
    </p:spTree>
    <p:extLst>
      <p:ext uri="{BB962C8B-B14F-4D97-AF65-F5344CB8AC3E}">
        <p14:creationId xmlns:p14="http://schemas.microsoft.com/office/powerpoint/2010/main" val="3367898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1216-DB0C-493A-AE30-5898BE7D987F}"/>
              </a:ext>
            </a:extLst>
          </p:cNvPr>
          <p:cNvSpPr>
            <a:spLocks noGrp="1"/>
          </p:cNvSpPr>
          <p:nvPr>
            <p:ph type="title"/>
          </p:nvPr>
        </p:nvSpPr>
        <p:spPr>
          <a:xfrm>
            <a:off x="838200" y="365126"/>
            <a:ext cx="10515600" cy="315912"/>
          </a:xfrm>
        </p:spPr>
        <p:txBody>
          <a:bodyPr>
            <a:noAutofit/>
          </a:bodyPr>
          <a:lstStyle/>
          <a:p>
            <a:r>
              <a:rPr lang="en-GB" sz="2800" b="1" dirty="0">
                <a:solidFill>
                  <a:srgbClr val="FF0000"/>
                </a:solidFill>
                <a:latin typeface="Times New Roman" panose="02020603050405020304" pitchFamily="18" charset="0"/>
                <a:cs typeface="Times New Roman" panose="02020603050405020304" pitchFamily="18" charset="0"/>
              </a:rPr>
              <a:t>Functional groups</a:t>
            </a:r>
            <a:endParaRPr lang="en-001"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F527C1-A79F-4DEF-8672-54AF36E16CE9}"/>
              </a:ext>
            </a:extLst>
          </p:cNvPr>
          <p:cNvSpPr>
            <a:spLocks noGrp="1"/>
          </p:cNvSpPr>
          <p:nvPr>
            <p:ph idx="1"/>
          </p:nvPr>
        </p:nvSpPr>
        <p:spPr>
          <a:xfrm>
            <a:off x="235670" y="914400"/>
            <a:ext cx="6523349" cy="5262563"/>
          </a:xfrm>
        </p:spPr>
        <p:txBody>
          <a:bodyPr/>
          <a:lstStyle/>
          <a:p>
            <a:r>
              <a:rPr lang="en-US" sz="2400" dirty="0">
                <a:latin typeface="Times New Roman" panose="02020603050405020304" pitchFamily="18" charset="0"/>
                <a:cs typeface="Times New Roman" panose="02020603050405020304" pitchFamily="18" charset="0"/>
              </a:rPr>
              <a:t>The chemistry of organic compounds is largely determined by the </a:t>
            </a:r>
            <a:r>
              <a:rPr lang="en-US" sz="2400" b="1" i="1" dirty="0">
                <a:latin typeface="Times New Roman" panose="02020603050405020304" pitchFamily="18" charset="0"/>
                <a:cs typeface="Times New Roman" panose="02020603050405020304" pitchFamily="18" charset="0"/>
              </a:rPr>
              <a:t>functional groups</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An atom or group of atoms that replaces hydrogen in an organic compound is </a:t>
            </a:r>
            <a:r>
              <a:rPr lang="en-US" sz="2400" b="1" i="1" dirty="0">
                <a:latin typeface="Times New Roman" panose="02020603050405020304" pitchFamily="18" charset="0"/>
                <a:cs typeface="Times New Roman" panose="02020603050405020304" pitchFamily="18" charset="0"/>
              </a:rPr>
              <a:t>functional group</a:t>
            </a:r>
            <a:r>
              <a:rPr lang="en-US" sz="2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p>
          <a:p>
            <a:r>
              <a:rPr lang="en-US" sz="2400" b="1" dirty="0">
                <a:latin typeface="Times New Roman" panose="02020603050405020304" pitchFamily="18" charset="0"/>
                <a:cs typeface="Times New Roman" panose="02020603050405020304" pitchFamily="18" charset="0"/>
              </a:rPr>
              <a:t>For example</a:t>
            </a:r>
            <a:r>
              <a:rPr lang="en-US" sz="2400" dirty="0">
                <a:latin typeface="Times New Roman" panose="02020603050405020304" pitchFamily="18" charset="0"/>
                <a:cs typeface="Times New Roman" panose="02020603050405020304" pitchFamily="18" charset="0"/>
              </a:rPr>
              <a:t>, when an H atom in methane is replaced by a hydroxyl group (</a:t>
            </a:r>
            <a:r>
              <a:rPr lang="en-GB"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OH), an amino group (</a:t>
            </a:r>
            <a:r>
              <a:rPr lang="en-GB"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NH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and a carboxyl group (</a:t>
            </a:r>
            <a:r>
              <a:rPr lang="en-GB"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COOH), the following molecules are generated:</a:t>
            </a:r>
            <a:endParaRPr lang="en-001" sz="2000" dirty="0">
              <a:latin typeface="Times New Roman" panose="02020603050405020304" pitchFamily="18" charset="0"/>
              <a:cs typeface="Times New Roman" panose="02020603050405020304" pitchFamily="18" charset="0"/>
            </a:endParaRPr>
          </a:p>
          <a:p>
            <a:endParaRPr lang="en-001" dirty="0"/>
          </a:p>
        </p:txBody>
      </p:sp>
      <p:pic>
        <p:nvPicPr>
          <p:cNvPr id="4" name="Picture 3">
            <a:extLst>
              <a:ext uri="{FF2B5EF4-FFF2-40B4-BE49-F238E27FC236}">
                <a16:creationId xmlns:a16="http://schemas.microsoft.com/office/drawing/2014/main" id="{A252CD79-F316-46DD-B784-60FF9392FB24}"/>
              </a:ext>
            </a:extLst>
          </p:cNvPr>
          <p:cNvPicPr>
            <a:picLocks noChangeAspect="1"/>
          </p:cNvPicPr>
          <p:nvPr/>
        </p:nvPicPr>
        <p:blipFill>
          <a:blip r:embed="rId2"/>
          <a:stretch>
            <a:fillRect/>
          </a:stretch>
        </p:blipFill>
        <p:spPr>
          <a:xfrm>
            <a:off x="6666080" y="223723"/>
            <a:ext cx="5503057" cy="6518184"/>
          </a:xfrm>
          <a:prstGeom prst="rect">
            <a:avLst/>
          </a:prstGeom>
        </p:spPr>
      </p:pic>
      <p:pic>
        <p:nvPicPr>
          <p:cNvPr id="5" name="Picture 4">
            <a:extLst>
              <a:ext uri="{FF2B5EF4-FFF2-40B4-BE49-F238E27FC236}">
                <a16:creationId xmlns:a16="http://schemas.microsoft.com/office/drawing/2014/main" id="{7198697E-58A1-4EB3-A3FB-1E53F82993F3}"/>
              </a:ext>
            </a:extLst>
          </p:cNvPr>
          <p:cNvPicPr>
            <a:picLocks noChangeAspect="1"/>
          </p:cNvPicPr>
          <p:nvPr/>
        </p:nvPicPr>
        <p:blipFill>
          <a:blip r:embed="rId3"/>
          <a:stretch>
            <a:fillRect/>
          </a:stretch>
        </p:blipFill>
        <p:spPr>
          <a:xfrm>
            <a:off x="128046" y="4917137"/>
            <a:ext cx="1485870" cy="1472257"/>
          </a:xfrm>
          <a:prstGeom prst="rect">
            <a:avLst/>
          </a:prstGeom>
          <a:ln>
            <a:solidFill>
              <a:srgbClr val="FF0000"/>
            </a:solidFill>
          </a:ln>
        </p:spPr>
      </p:pic>
      <p:pic>
        <p:nvPicPr>
          <p:cNvPr id="6" name="Picture 5">
            <a:extLst>
              <a:ext uri="{FF2B5EF4-FFF2-40B4-BE49-F238E27FC236}">
                <a16:creationId xmlns:a16="http://schemas.microsoft.com/office/drawing/2014/main" id="{58B7E357-87FE-47C3-8100-5B010A582CC4}"/>
              </a:ext>
            </a:extLst>
          </p:cNvPr>
          <p:cNvPicPr>
            <a:picLocks noChangeAspect="1"/>
          </p:cNvPicPr>
          <p:nvPr/>
        </p:nvPicPr>
        <p:blipFill>
          <a:blip r:embed="rId4"/>
          <a:stretch>
            <a:fillRect/>
          </a:stretch>
        </p:blipFill>
        <p:spPr>
          <a:xfrm>
            <a:off x="1724319" y="4917137"/>
            <a:ext cx="4941761" cy="1472257"/>
          </a:xfrm>
          <a:prstGeom prst="rect">
            <a:avLst/>
          </a:prstGeom>
          <a:ln>
            <a:solidFill>
              <a:srgbClr val="00B050"/>
            </a:solidFill>
          </a:ln>
        </p:spPr>
      </p:pic>
      <p:sp>
        <p:nvSpPr>
          <p:cNvPr id="7" name="Oval 6">
            <a:extLst>
              <a:ext uri="{FF2B5EF4-FFF2-40B4-BE49-F238E27FC236}">
                <a16:creationId xmlns:a16="http://schemas.microsoft.com/office/drawing/2014/main" id="{3DB261A5-0601-410A-A11E-E9441CE8F495}"/>
              </a:ext>
            </a:extLst>
          </p:cNvPr>
          <p:cNvSpPr/>
          <p:nvPr/>
        </p:nvSpPr>
        <p:spPr>
          <a:xfrm>
            <a:off x="1272618" y="5354425"/>
            <a:ext cx="313017" cy="320511"/>
          </a:xfrm>
          <a:prstGeom prst="ellipse">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 name="Oval 7">
            <a:extLst>
              <a:ext uri="{FF2B5EF4-FFF2-40B4-BE49-F238E27FC236}">
                <a16:creationId xmlns:a16="http://schemas.microsoft.com/office/drawing/2014/main" id="{C5B6ED73-7A0F-452D-89B5-65A53C211AE7}"/>
              </a:ext>
            </a:extLst>
          </p:cNvPr>
          <p:cNvSpPr/>
          <p:nvPr/>
        </p:nvSpPr>
        <p:spPr>
          <a:xfrm>
            <a:off x="2532334" y="5307291"/>
            <a:ext cx="395745" cy="427023"/>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9" name="Oval 8">
            <a:extLst>
              <a:ext uri="{FF2B5EF4-FFF2-40B4-BE49-F238E27FC236}">
                <a16:creationId xmlns:a16="http://schemas.microsoft.com/office/drawing/2014/main" id="{0D247270-94E8-4D82-97E7-9595E97EC286}"/>
              </a:ext>
            </a:extLst>
          </p:cNvPr>
          <p:cNvSpPr/>
          <p:nvPr/>
        </p:nvSpPr>
        <p:spPr>
          <a:xfrm>
            <a:off x="4203462" y="5307291"/>
            <a:ext cx="395745" cy="427023"/>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 name="Oval 9">
            <a:extLst>
              <a:ext uri="{FF2B5EF4-FFF2-40B4-BE49-F238E27FC236}">
                <a16:creationId xmlns:a16="http://schemas.microsoft.com/office/drawing/2014/main" id="{EE66A51D-7515-4E33-B18E-05C4DD7BD1B0}"/>
              </a:ext>
            </a:extLst>
          </p:cNvPr>
          <p:cNvSpPr/>
          <p:nvPr/>
        </p:nvSpPr>
        <p:spPr>
          <a:xfrm>
            <a:off x="5874591" y="4958498"/>
            <a:ext cx="791490" cy="73810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2054633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D755-3665-4752-8429-8D627E5903F6}"/>
              </a:ext>
            </a:extLst>
          </p:cNvPr>
          <p:cNvSpPr>
            <a:spLocks noGrp="1"/>
          </p:cNvSpPr>
          <p:nvPr>
            <p:ph type="title"/>
          </p:nvPr>
        </p:nvSpPr>
        <p:spPr>
          <a:xfrm>
            <a:off x="762786" y="308996"/>
            <a:ext cx="10515600" cy="416314"/>
          </a:xfrm>
        </p:spPr>
        <p:txBody>
          <a:bodyPr>
            <a:noAutofit/>
          </a:bodyPr>
          <a:lstStyle/>
          <a:p>
            <a:pPr algn="ctr"/>
            <a:r>
              <a:rPr lang="en-GB" sz="3200" b="1" dirty="0">
                <a:latin typeface="Times New Roman" panose="02020603050405020304" pitchFamily="18" charset="0"/>
                <a:cs typeface="Times New Roman" panose="02020603050405020304" pitchFamily="18" charset="0"/>
              </a:rPr>
              <a:t>Structural formula &amp; Line structure</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0152A4-13DF-44B8-97FB-4FDD38567424}"/>
              </a:ext>
            </a:extLst>
          </p:cNvPr>
          <p:cNvSpPr>
            <a:spLocks noGrp="1"/>
          </p:cNvSpPr>
          <p:nvPr>
            <p:ph idx="1"/>
          </p:nvPr>
        </p:nvSpPr>
        <p:spPr>
          <a:xfrm>
            <a:off x="527901" y="942680"/>
            <a:ext cx="10825899" cy="5234283"/>
          </a:xfrm>
        </p:spPr>
        <p:txBody>
          <a:bodyPr>
            <a:normAutofit/>
          </a:bodyPr>
          <a:lstStyle/>
          <a:p>
            <a:r>
              <a:rPr lang="en-GB" sz="2600" dirty="0">
                <a:latin typeface="Times New Roman" panose="02020603050405020304" pitchFamily="18" charset="0"/>
                <a:cs typeface="Times New Roman" panose="02020603050405020304" pitchFamily="18" charset="0"/>
              </a:rPr>
              <a:t>Compounds with same molecular formula </a:t>
            </a:r>
            <a:r>
              <a:rPr lang="en-US" sz="2600" dirty="0">
                <a:latin typeface="Times New Roman" panose="02020603050405020304" pitchFamily="18" charset="0"/>
                <a:cs typeface="Times New Roman" panose="02020603050405020304" pitchFamily="18" charset="0"/>
              </a:rPr>
              <a:t>but the atoms are attached in different ways </a:t>
            </a:r>
            <a:r>
              <a:rPr lang="en-GB" sz="2600" dirty="0">
                <a:latin typeface="Times New Roman" panose="02020603050405020304" pitchFamily="18" charset="0"/>
                <a:cs typeface="Times New Roman" panose="02020603050405020304" pitchFamily="18" charset="0"/>
              </a:rPr>
              <a:t>are called </a:t>
            </a:r>
            <a:r>
              <a:rPr lang="en-GB" sz="2600" b="1" dirty="0">
                <a:solidFill>
                  <a:srgbClr val="00B050"/>
                </a:solidFill>
                <a:latin typeface="Times New Roman" panose="02020603050405020304" pitchFamily="18" charset="0"/>
                <a:cs typeface="Times New Roman" panose="02020603050405020304" pitchFamily="18" charset="0"/>
              </a:rPr>
              <a:t>Isomers.</a:t>
            </a:r>
          </a:p>
          <a:p>
            <a:r>
              <a:rPr lang="en-GB" sz="2600" dirty="0">
                <a:latin typeface="Times New Roman" panose="02020603050405020304" pitchFamily="18" charset="0"/>
                <a:cs typeface="Times New Roman" panose="02020603050405020304" pitchFamily="18" charset="0"/>
              </a:rPr>
              <a:t>Modern Chemists shorten the structural formulas to </a:t>
            </a:r>
            <a:r>
              <a:rPr lang="en-GB" sz="2600" b="1" i="1" dirty="0">
                <a:solidFill>
                  <a:srgbClr val="00B050"/>
                </a:solidFill>
                <a:latin typeface="Times New Roman" panose="02020603050405020304" pitchFamily="18" charset="0"/>
                <a:cs typeface="Times New Roman" panose="02020603050405020304" pitchFamily="18" charset="0"/>
              </a:rPr>
              <a:t>line structure</a:t>
            </a:r>
            <a:r>
              <a:rPr lang="en-GB" sz="2600" b="1" dirty="0">
                <a:solidFill>
                  <a:srgbClr val="00B050"/>
                </a:solidFill>
                <a:latin typeface="Times New Roman" panose="02020603050405020304" pitchFamily="18" charset="0"/>
                <a:cs typeface="Times New Roman" panose="02020603050405020304" pitchFamily="18" charset="0"/>
              </a:rPr>
              <a:t>.</a:t>
            </a:r>
          </a:p>
          <a:p>
            <a:r>
              <a:rPr lang="en-GB" sz="2600" b="1" i="1" dirty="0">
                <a:solidFill>
                  <a:srgbClr val="00B050"/>
                </a:solidFill>
                <a:latin typeface="Times New Roman" panose="02020603050405020304" pitchFamily="18" charset="0"/>
                <a:cs typeface="Times New Roman" panose="02020603050405020304" pitchFamily="18" charset="0"/>
              </a:rPr>
              <a:t>Line structure </a:t>
            </a:r>
            <a:r>
              <a:rPr lang="en-GB" sz="2600" dirty="0">
                <a:latin typeface="Times New Roman" panose="02020603050405020304" pitchFamily="18" charset="0"/>
                <a:cs typeface="Times New Roman" panose="02020603050405020304" pitchFamily="18" charset="0"/>
              </a:rPr>
              <a:t>is modified version of structural formula.</a:t>
            </a:r>
          </a:p>
          <a:p>
            <a:r>
              <a:rPr lang="en-GB" sz="2600" b="1" dirty="0">
                <a:latin typeface="Times New Roman" panose="02020603050405020304" pitchFamily="18" charset="0"/>
                <a:cs typeface="Times New Roman" panose="02020603050405020304" pitchFamily="18" charset="0"/>
              </a:rPr>
              <a:t>Lines </a:t>
            </a:r>
            <a:r>
              <a:rPr lang="en-GB" sz="2600" dirty="0">
                <a:latin typeface="Times New Roman" panose="02020603050405020304" pitchFamily="18" charset="0"/>
                <a:cs typeface="Times New Roman" panose="02020603050405020304" pitchFamily="18" charset="0"/>
              </a:rPr>
              <a:t>are used to depict the </a:t>
            </a:r>
            <a:r>
              <a:rPr lang="en-GB" sz="2600" b="1" dirty="0">
                <a:latin typeface="Times New Roman" panose="02020603050405020304" pitchFamily="18" charset="0"/>
                <a:cs typeface="Times New Roman" panose="02020603050405020304" pitchFamily="18" charset="0"/>
              </a:rPr>
              <a:t>bonds</a:t>
            </a:r>
            <a:r>
              <a:rPr lang="en-GB" sz="2600" dirty="0">
                <a:latin typeface="Times New Roman" panose="02020603050405020304" pitchFamily="18" charset="0"/>
                <a:cs typeface="Times New Roman" panose="02020603050405020304" pitchFamily="18" charset="0"/>
              </a:rPr>
              <a:t> between atoms.</a:t>
            </a:r>
          </a:p>
          <a:p>
            <a:r>
              <a:rPr lang="en-GB" sz="2600" dirty="0">
                <a:latin typeface="Times New Roman" panose="02020603050405020304" pitchFamily="18" charset="0"/>
                <a:cs typeface="Times New Roman" panose="02020603050405020304" pitchFamily="18" charset="0"/>
              </a:rPr>
              <a:t>Many of the elemental symbols are omitted in </a:t>
            </a:r>
            <a:r>
              <a:rPr lang="en-GB" sz="2600" dirty="0">
                <a:solidFill>
                  <a:srgbClr val="00B050"/>
                </a:solidFill>
                <a:latin typeface="Times New Roman" panose="02020603050405020304" pitchFamily="18" charset="0"/>
                <a:cs typeface="Times New Roman" panose="02020603050405020304" pitchFamily="18" charset="0"/>
              </a:rPr>
              <a:t>line structure. </a:t>
            </a:r>
          </a:p>
        </p:txBody>
      </p:sp>
      <p:pic>
        <p:nvPicPr>
          <p:cNvPr id="4" name="Picture 3">
            <a:extLst>
              <a:ext uri="{FF2B5EF4-FFF2-40B4-BE49-F238E27FC236}">
                <a16:creationId xmlns:a16="http://schemas.microsoft.com/office/drawing/2014/main" id="{6309B8E6-719A-4F12-BC0F-06678C77CA57}"/>
              </a:ext>
            </a:extLst>
          </p:cNvPr>
          <p:cNvPicPr>
            <a:picLocks noChangeAspect="1"/>
          </p:cNvPicPr>
          <p:nvPr/>
        </p:nvPicPr>
        <p:blipFill>
          <a:blip r:embed="rId2"/>
          <a:stretch>
            <a:fillRect/>
          </a:stretch>
        </p:blipFill>
        <p:spPr>
          <a:xfrm>
            <a:off x="859491" y="4395724"/>
            <a:ext cx="2762250" cy="1771650"/>
          </a:xfrm>
          <a:prstGeom prst="rect">
            <a:avLst/>
          </a:prstGeom>
        </p:spPr>
      </p:pic>
      <p:sp>
        <p:nvSpPr>
          <p:cNvPr id="5" name="Rectangle 4">
            <a:extLst>
              <a:ext uri="{FF2B5EF4-FFF2-40B4-BE49-F238E27FC236}">
                <a16:creationId xmlns:a16="http://schemas.microsoft.com/office/drawing/2014/main" id="{267DDD64-2C42-4C9F-B545-8F7D020BB990}"/>
              </a:ext>
            </a:extLst>
          </p:cNvPr>
          <p:cNvSpPr/>
          <p:nvPr/>
        </p:nvSpPr>
        <p:spPr>
          <a:xfrm>
            <a:off x="947680" y="6176878"/>
            <a:ext cx="2415769" cy="369332"/>
          </a:xfrm>
          <a:prstGeom prst="rect">
            <a:avLst/>
          </a:prstGeom>
        </p:spPr>
        <p:txBody>
          <a:bodyPr wrap="square">
            <a:spAutoFit/>
          </a:bodyPr>
          <a:lstStyle/>
          <a:p>
            <a:r>
              <a:rPr lang="en-GB" b="1" dirty="0">
                <a:solidFill>
                  <a:srgbClr val="00B050"/>
                </a:solidFill>
                <a:latin typeface="Times New Roman" panose="02020603050405020304" pitchFamily="18" charset="0"/>
                <a:cs typeface="Times New Roman" panose="02020603050405020304" pitchFamily="18" charset="0"/>
              </a:rPr>
              <a:t>Structural formula </a:t>
            </a:r>
            <a:endParaRPr lang="en-001"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80821D2-A9CD-470E-86C5-316F13E6E1D2}"/>
              </a:ext>
            </a:extLst>
          </p:cNvPr>
          <p:cNvPicPr>
            <a:picLocks noChangeAspect="1"/>
          </p:cNvPicPr>
          <p:nvPr/>
        </p:nvPicPr>
        <p:blipFill>
          <a:blip r:embed="rId3"/>
          <a:stretch>
            <a:fillRect/>
          </a:stretch>
        </p:blipFill>
        <p:spPr>
          <a:xfrm>
            <a:off x="4997973" y="4476371"/>
            <a:ext cx="2428973" cy="1733296"/>
          </a:xfrm>
          <a:prstGeom prst="rect">
            <a:avLst/>
          </a:prstGeom>
        </p:spPr>
      </p:pic>
      <p:pic>
        <p:nvPicPr>
          <p:cNvPr id="8" name="Picture 7">
            <a:extLst>
              <a:ext uri="{FF2B5EF4-FFF2-40B4-BE49-F238E27FC236}">
                <a16:creationId xmlns:a16="http://schemas.microsoft.com/office/drawing/2014/main" id="{34AD9A36-1552-4DC4-98F9-EB5DCA9F8A06}"/>
              </a:ext>
            </a:extLst>
          </p:cNvPr>
          <p:cNvPicPr>
            <a:picLocks noChangeAspect="1"/>
          </p:cNvPicPr>
          <p:nvPr/>
        </p:nvPicPr>
        <p:blipFill>
          <a:blip r:embed="rId4"/>
          <a:stretch>
            <a:fillRect/>
          </a:stretch>
        </p:blipFill>
        <p:spPr>
          <a:xfrm>
            <a:off x="8803178" y="4396586"/>
            <a:ext cx="2047605" cy="1552959"/>
          </a:xfrm>
          <a:prstGeom prst="rect">
            <a:avLst/>
          </a:prstGeom>
        </p:spPr>
      </p:pic>
      <p:sp>
        <p:nvSpPr>
          <p:cNvPr id="9" name="Rectangle 8">
            <a:extLst>
              <a:ext uri="{FF2B5EF4-FFF2-40B4-BE49-F238E27FC236}">
                <a16:creationId xmlns:a16="http://schemas.microsoft.com/office/drawing/2014/main" id="{6EB4A798-F008-4E18-81A4-4CDCA6973205}"/>
              </a:ext>
            </a:extLst>
          </p:cNvPr>
          <p:cNvSpPr/>
          <p:nvPr/>
        </p:nvSpPr>
        <p:spPr>
          <a:xfrm>
            <a:off x="8924420" y="6025001"/>
            <a:ext cx="1805119" cy="369332"/>
          </a:xfrm>
          <a:prstGeom prst="rect">
            <a:avLst/>
          </a:prstGeom>
        </p:spPr>
        <p:txBody>
          <a:bodyPr wrap="square">
            <a:spAutoFit/>
          </a:bodyPr>
          <a:lstStyle/>
          <a:p>
            <a:r>
              <a:rPr lang="en-GB" b="1" dirty="0">
                <a:solidFill>
                  <a:srgbClr val="00B050"/>
                </a:solidFill>
                <a:latin typeface="Times New Roman" panose="02020603050405020304" pitchFamily="18" charset="0"/>
                <a:cs typeface="Times New Roman" panose="02020603050405020304" pitchFamily="18" charset="0"/>
              </a:rPr>
              <a:t>Line structure</a:t>
            </a:r>
            <a:endParaRPr lang="en-001" b="1" dirty="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1117DA07-6339-487C-8E60-0A81CCA2E272}"/>
              </a:ext>
            </a:extLst>
          </p:cNvPr>
          <p:cNvSpPr/>
          <p:nvPr/>
        </p:nvSpPr>
        <p:spPr>
          <a:xfrm>
            <a:off x="4124758" y="5192780"/>
            <a:ext cx="458061" cy="288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Arrow: Right 10">
            <a:extLst>
              <a:ext uri="{FF2B5EF4-FFF2-40B4-BE49-F238E27FC236}">
                <a16:creationId xmlns:a16="http://schemas.microsoft.com/office/drawing/2014/main" id="{48211794-A794-44D2-8DD3-337F41749DFA}"/>
              </a:ext>
            </a:extLst>
          </p:cNvPr>
          <p:cNvSpPr/>
          <p:nvPr/>
        </p:nvSpPr>
        <p:spPr>
          <a:xfrm>
            <a:off x="7842100" y="5137174"/>
            <a:ext cx="458061" cy="288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Rectangle 11">
            <a:extLst>
              <a:ext uri="{FF2B5EF4-FFF2-40B4-BE49-F238E27FC236}">
                <a16:creationId xmlns:a16="http://schemas.microsoft.com/office/drawing/2014/main" id="{C7366D60-052A-4F44-8151-8876A8B9072E}"/>
              </a:ext>
            </a:extLst>
          </p:cNvPr>
          <p:cNvSpPr/>
          <p:nvPr/>
        </p:nvSpPr>
        <p:spPr>
          <a:xfrm>
            <a:off x="3265214" y="3901019"/>
            <a:ext cx="2286203" cy="369332"/>
          </a:xfrm>
          <a:prstGeom prst="rect">
            <a:avLst/>
          </a:prstGeom>
        </p:spPr>
        <p:txBody>
          <a:bodyPr wrap="none">
            <a:spAutoFit/>
          </a:bodyPr>
          <a:lstStyle/>
          <a:p>
            <a:r>
              <a:rPr lang="en-US" b="1" dirty="0">
                <a:latin typeface="Arial" panose="020B0604020202020204" pitchFamily="34" charset="0"/>
              </a:rPr>
              <a:t>CH</a:t>
            </a:r>
            <a:r>
              <a:rPr lang="en-US" b="1" baseline="-25000" dirty="0">
                <a:latin typeface="Arial" panose="020B0604020202020204" pitchFamily="34" charset="0"/>
              </a:rPr>
              <a:t>2</a:t>
            </a:r>
            <a:r>
              <a:rPr lang="en-US" b="1" dirty="0">
                <a:latin typeface="Arial" panose="020B0604020202020204" pitchFamily="34" charset="0"/>
              </a:rPr>
              <a:t>C(CH</a:t>
            </a:r>
            <a:r>
              <a:rPr lang="en-US" b="1" baseline="-25000" dirty="0">
                <a:latin typeface="Arial" panose="020B0604020202020204" pitchFamily="34" charset="0"/>
              </a:rPr>
              <a:t>3</a:t>
            </a:r>
            <a:r>
              <a:rPr lang="en-US" b="1" dirty="0">
                <a:latin typeface="Arial" panose="020B0604020202020204" pitchFamily="34" charset="0"/>
              </a:rPr>
              <a:t>)COOCH</a:t>
            </a:r>
            <a:r>
              <a:rPr lang="en-US" b="1" baseline="-25000" dirty="0">
                <a:latin typeface="Arial" panose="020B0604020202020204" pitchFamily="34" charset="0"/>
              </a:rPr>
              <a:t>3</a:t>
            </a:r>
            <a:endParaRPr lang="en-001" b="1" baseline="-25000" dirty="0"/>
          </a:p>
        </p:txBody>
      </p:sp>
      <p:sp>
        <p:nvSpPr>
          <p:cNvPr id="13" name="Rectangle 12">
            <a:extLst>
              <a:ext uri="{FF2B5EF4-FFF2-40B4-BE49-F238E27FC236}">
                <a16:creationId xmlns:a16="http://schemas.microsoft.com/office/drawing/2014/main" id="{500CD64D-9482-4515-BB2C-A660E3E03B8C}"/>
              </a:ext>
            </a:extLst>
          </p:cNvPr>
          <p:cNvSpPr/>
          <p:nvPr/>
        </p:nvSpPr>
        <p:spPr>
          <a:xfrm>
            <a:off x="838200" y="3885630"/>
            <a:ext cx="2467342" cy="400110"/>
          </a:xfrm>
          <a:prstGeom prst="rect">
            <a:avLst/>
          </a:prstGeom>
        </p:spPr>
        <p:txBody>
          <a:bodyPr wrap="none">
            <a:spAutoFit/>
          </a:bodyPr>
          <a:lstStyle/>
          <a:p>
            <a:r>
              <a:rPr lang="en-GB" sz="2000" b="1" dirty="0">
                <a:solidFill>
                  <a:srgbClr val="FF0000"/>
                </a:solidFill>
                <a:latin typeface="Times New Roman" panose="02020603050405020304" pitchFamily="18" charset="0"/>
                <a:cs typeface="Times New Roman" panose="02020603050405020304" pitchFamily="18" charset="0"/>
              </a:rPr>
              <a:t>Methyl methacrylate</a:t>
            </a:r>
            <a:endParaRPr lang="en-001" sz="2000" dirty="0">
              <a:solidFill>
                <a:srgbClr val="FF0000"/>
              </a:solidFill>
            </a:endParaRPr>
          </a:p>
        </p:txBody>
      </p:sp>
    </p:spTree>
    <p:extLst>
      <p:ext uri="{BB962C8B-B14F-4D97-AF65-F5344CB8AC3E}">
        <p14:creationId xmlns:p14="http://schemas.microsoft.com/office/powerpoint/2010/main" val="2405995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6908-B4B9-4CC9-883D-2FE2838D5968}"/>
              </a:ext>
            </a:extLst>
          </p:cNvPr>
          <p:cNvSpPr>
            <a:spLocks noGrp="1"/>
          </p:cNvSpPr>
          <p:nvPr>
            <p:ph type="title"/>
          </p:nvPr>
        </p:nvSpPr>
        <p:spPr>
          <a:xfrm>
            <a:off x="1046374" y="365126"/>
            <a:ext cx="10307425" cy="398446"/>
          </a:xfrm>
        </p:spPr>
        <p:txBody>
          <a:bodyPr>
            <a:normAutofit fontScale="90000"/>
          </a:bodyPr>
          <a:lstStyle/>
          <a:p>
            <a:endParaRPr lang="en-001"/>
          </a:p>
        </p:txBody>
      </p:sp>
      <p:sp>
        <p:nvSpPr>
          <p:cNvPr id="3" name="Content Placeholder 2">
            <a:extLst>
              <a:ext uri="{FF2B5EF4-FFF2-40B4-BE49-F238E27FC236}">
                <a16:creationId xmlns:a16="http://schemas.microsoft.com/office/drawing/2014/main" id="{9D143B1B-464A-4A28-8617-CEAE7E0AE109}"/>
              </a:ext>
            </a:extLst>
          </p:cNvPr>
          <p:cNvSpPr>
            <a:spLocks noGrp="1"/>
          </p:cNvSpPr>
          <p:nvPr>
            <p:ph idx="1"/>
          </p:nvPr>
        </p:nvSpPr>
        <p:spPr>
          <a:xfrm>
            <a:off x="395926" y="848412"/>
            <a:ext cx="10957874" cy="5328551"/>
          </a:xfrm>
        </p:spPr>
        <p:txBody>
          <a:bodyPr/>
          <a:lstStyle/>
          <a:p>
            <a:r>
              <a:rPr lang="en-GB" b="1" dirty="0"/>
              <a:t>Ethelene (C</a:t>
            </a:r>
            <a:r>
              <a:rPr lang="en-GB" b="1" baseline="-25000" dirty="0"/>
              <a:t>2</a:t>
            </a:r>
            <a:r>
              <a:rPr lang="en-GB" b="1" dirty="0"/>
              <a:t>H</a:t>
            </a:r>
            <a:r>
              <a:rPr lang="en-GB" b="1" baseline="-25000" dirty="0"/>
              <a:t>5</a:t>
            </a:r>
            <a:r>
              <a:rPr lang="en-GB" b="1" dirty="0"/>
              <a:t>OH)</a:t>
            </a:r>
            <a:endParaRPr lang="en-001" b="1" dirty="0"/>
          </a:p>
          <a:p>
            <a:endParaRPr lang="en-GB" dirty="0"/>
          </a:p>
          <a:p>
            <a:endParaRPr lang="en-GB" dirty="0"/>
          </a:p>
          <a:p>
            <a:endParaRPr lang="en-GB" dirty="0"/>
          </a:p>
          <a:p>
            <a:endParaRPr lang="en-GB" dirty="0"/>
          </a:p>
          <a:p>
            <a:endParaRPr lang="en-GB" dirty="0"/>
          </a:p>
          <a:p>
            <a:r>
              <a:rPr lang="en-GB" dirty="0"/>
              <a:t>Benzene (C</a:t>
            </a:r>
            <a:r>
              <a:rPr lang="en-GB" baseline="-25000" dirty="0"/>
              <a:t>6</a:t>
            </a:r>
            <a:r>
              <a:rPr lang="en-GB" dirty="0"/>
              <a:t>H</a:t>
            </a:r>
            <a:r>
              <a:rPr lang="en-GB" baseline="-25000" dirty="0"/>
              <a:t>6</a:t>
            </a:r>
            <a:r>
              <a:rPr lang="en-GB" dirty="0"/>
              <a:t>)</a:t>
            </a:r>
            <a:endParaRPr lang="en-001" dirty="0"/>
          </a:p>
        </p:txBody>
      </p:sp>
      <p:pic>
        <p:nvPicPr>
          <p:cNvPr id="4" name="Picture 3">
            <a:extLst>
              <a:ext uri="{FF2B5EF4-FFF2-40B4-BE49-F238E27FC236}">
                <a16:creationId xmlns:a16="http://schemas.microsoft.com/office/drawing/2014/main" id="{94708344-66BD-4069-AE27-F000E7D00469}"/>
              </a:ext>
            </a:extLst>
          </p:cNvPr>
          <p:cNvPicPr>
            <a:picLocks noChangeAspect="1"/>
          </p:cNvPicPr>
          <p:nvPr/>
        </p:nvPicPr>
        <p:blipFill>
          <a:blip r:embed="rId2"/>
          <a:stretch>
            <a:fillRect/>
          </a:stretch>
        </p:blipFill>
        <p:spPr>
          <a:xfrm>
            <a:off x="3494447" y="3950730"/>
            <a:ext cx="6822138" cy="2542144"/>
          </a:xfrm>
          <a:prstGeom prst="rect">
            <a:avLst/>
          </a:prstGeom>
        </p:spPr>
      </p:pic>
      <p:pic>
        <p:nvPicPr>
          <p:cNvPr id="6" name="Picture 5">
            <a:extLst>
              <a:ext uri="{FF2B5EF4-FFF2-40B4-BE49-F238E27FC236}">
                <a16:creationId xmlns:a16="http://schemas.microsoft.com/office/drawing/2014/main" id="{5953477F-4287-482D-ACC3-1CB084D52A50}"/>
              </a:ext>
            </a:extLst>
          </p:cNvPr>
          <p:cNvPicPr>
            <a:picLocks noChangeAspect="1"/>
          </p:cNvPicPr>
          <p:nvPr/>
        </p:nvPicPr>
        <p:blipFill>
          <a:blip r:embed="rId3"/>
          <a:stretch>
            <a:fillRect/>
          </a:stretch>
        </p:blipFill>
        <p:spPr>
          <a:xfrm>
            <a:off x="3671298" y="1577025"/>
            <a:ext cx="2211768" cy="1420698"/>
          </a:xfrm>
          <a:prstGeom prst="rect">
            <a:avLst/>
          </a:prstGeom>
        </p:spPr>
      </p:pic>
      <p:pic>
        <p:nvPicPr>
          <p:cNvPr id="7" name="Picture 6">
            <a:extLst>
              <a:ext uri="{FF2B5EF4-FFF2-40B4-BE49-F238E27FC236}">
                <a16:creationId xmlns:a16="http://schemas.microsoft.com/office/drawing/2014/main" id="{926913A7-D320-4B4B-9F76-0DE3BB44F944}"/>
              </a:ext>
            </a:extLst>
          </p:cNvPr>
          <p:cNvPicPr>
            <a:picLocks noChangeAspect="1"/>
          </p:cNvPicPr>
          <p:nvPr/>
        </p:nvPicPr>
        <p:blipFill>
          <a:blip r:embed="rId4"/>
          <a:stretch>
            <a:fillRect/>
          </a:stretch>
        </p:blipFill>
        <p:spPr>
          <a:xfrm>
            <a:off x="7052330" y="1577025"/>
            <a:ext cx="2211768" cy="1210213"/>
          </a:xfrm>
          <a:prstGeom prst="rect">
            <a:avLst/>
          </a:prstGeom>
        </p:spPr>
      </p:pic>
    </p:spTree>
    <p:extLst>
      <p:ext uri="{BB962C8B-B14F-4D97-AF65-F5344CB8AC3E}">
        <p14:creationId xmlns:p14="http://schemas.microsoft.com/office/powerpoint/2010/main" val="2052879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A9DE-FB25-418E-9089-B6F248FA8E6E}"/>
              </a:ext>
            </a:extLst>
          </p:cNvPr>
          <p:cNvSpPr>
            <a:spLocks noGrp="1"/>
          </p:cNvSpPr>
          <p:nvPr>
            <p:ph type="title"/>
          </p:nvPr>
        </p:nvSpPr>
        <p:spPr>
          <a:xfrm>
            <a:off x="838200" y="365126"/>
            <a:ext cx="10515600" cy="727742"/>
          </a:xfrm>
        </p:spPr>
        <p:txBody>
          <a:bodyPr>
            <a:normAutofit/>
          </a:bodyPr>
          <a:lstStyle/>
          <a:p>
            <a:pPr algn="ctr"/>
            <a:r>
              <a:rPr lang="en-GB" sz="2800" b="1" dirty="0">
                <a:latin typeface="Times New Roman" panose="02020603050405020304" pitchFamily="18" charset="0"/>
                <a:cs typeface="Times New Roman" panose="02020603050405020304" pitchFamily="18" charset="0"/>
              </a:rPr>
              <a:t>Structural formula &amp; Line structure</a:t>
            </a:r>
            <a:endParaRPr lang="en-001" sz="2800" dirty="0"/>
          </a:p>
        </p:txBody>
      </p:sp>
      <p:sp>
        <p:nvSpPr>
          <p:cNvPr id="3" name="Content Placeholder 2">
            <a:extLst>
              <a:ext uri="{FF2B5EF4-FFF2-40B4-BE49-F238E27FC236}">
                <a16:creationId xmlns:a16="http://schemas.microsoft.com/office/drawing/2014/main" id="{16CCC9EA-7C0A-47ED-B68A-A6B1DDF6546E}"/>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Styrene  (C</a:t>
            </a:r>
            <a:r>
              <a:rPr lang="en-GB" baseline="-25000" dirty="0">
                <a:latin typeface="Times New Roman" panose="02020603050405020304" pitchFamily="18" charset="0"/>
                <a:cs typeface="Times New Roman" panose="02020603050405020304" pitchFamily="18" charset="0"/>
              </a:rPr>
              <a:t>6</a:t>
            </a:r>
            <a:r>
              <a:rPr lang="en-GB" dirty="0">
                <a:latin typeface="Times New Roman" panose="02020603050405020304" pitchFamily="18" charset="0"/>
                <a:cs typeface="Times New Roman" panose="02020603050405020304" pitchFamily="18" charset="0"/>
              </a:rPr>
              <a:t>H</a:t>
            </a:r>
            <a:r>
              <a:rPr lang="en-GB" baseline="-25000" dirty="0">
                <a:latin typeface="Times New Roman" panose="02020603050405020304" pitchFamily="18" charset="0"/>
                <a:cs typeface="Times New Roman" panose="02020603050405020304" pitchFamily="18" charset="0"/>
              </a:rPr>
              <a:t>5</a:t>
            </a:r>
            <a:r>
              <a:rPr lang="en-GB" dirty="0">
                <a:latin typeface="Times New Roman" panose="02020603050405020304" pitchFamily="18" charset="0"/>
                <a:cs typeface="Times New Roman" panose="02020603050405020304" pitchFamily="18" charset="0"/>
              </a:rPr>
              <a:t>CHCH</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or C</a:t>
            </a:r>
            <a:r>
              <a:rPr lang="en-GB" baseline="-25000" dirty="0">
                <a:latin typeface="Times New Roman" panose="02020603050405020304" pitchFamily="18" charset="0"/>
                <a:cs typeface="Times New Roman" panose="02020603050405020304" pitchFamily="18" charset="0"/>
              </a:rPr>
              <a:t>8</a:t>
            </a:r>
            <a:r>
              <a:rPr lang="en-GB" dirty="0">
                <a:latin typeface="Times New Roman" panose="02020603050405020304" pitchFamily="18" charset="0"/>
                <a:cs typeface="Times New Roman" panose="02020603050405020304" pitchFamily="18" charset="0"/>
              </a:rPr>
              <a:t>H</a:t>
            </a:r>
            <a:r>
              <a:rPr lang="en-GB" baseline="-25000" dirty="0">
                <a:latin typeface="Times New Roman" panose="02020603050405020304" pitchFamily="18" charset="0"/>
                <a:cs typeface="Times New Roman" panose="02020603050405020304" pitchFamily="18" charset="0"/>
              </a:rPr>
              <a:t>8</a:t>
            </a:r>
            <a:r>
              <a:rPr lang="en-GB" dirty="0">
                <a:latin typeface="Times New Roman" panose="02020603050405020304" pitchFamily="18" charset="0"/>
                <a:cs typeface="Times New Roman" panose="02020603050405020304" pitchFamily="18" charset="0"/>
              </a:rPr>
              <a:t>) </a:t>
            </a:r>
            <a:endParaRPr lang="en-00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07EBD76-5D9C-4C7C-80A6-2B093B1203BB}"/>
              </a:ext>
            </a:extLst>
          </p:cNvPr>
          <p:cNvPicPr>
            <a:picLocks noChangeAspect="1"/>
          </p:cNvPicPr>
          <p:nvPr/>
        </p:nvPicPr>
        <p:blipFill>
          <a:blip r:embed="rId2"/>
          <a:stretch>
            <a:fillRect/>
          </a:stretch>
        </p:blipFill>
        <p:spPr>
          <a:xfrm>
            <a:off x="1800520" y="2798366"/>
            <a:ext cx="2000690" cy="2849762"/>
          </a:xfrm>
          <a:prstGeom prst="rect">
            <a:avLst/>
          </a:prstGeom>
        </p:spPr>
      </p:pic>
      <p:pic>
        <p:nvPicPr>
          <p:cNvPr id="8194" name="Picture 2" descr="查看源图像">
            <a:extLst>
              <a:ext uri="{FF2B5EF4-FFF2-40B4-BE49-F238E27FC236}">
                <a16:creationId xmlns:a16="http://schemas.microsoft.com/office/drawing/2014/main" id="{08019AC9-E37C-482A-874C-F767B5D19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7289" y="2689274"/>
            <a:ext cx="1833597" cy="306794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查看源图像">
            <a:extLst>
              <a:ext uri="{FF2B5EF4-FFF2-40B4-BE49-F238E27FC236}">
                <a16:creationId xmlns:a16="http://schemas.microsoft.com/office/drawing/2014/main" id="{CD283395-D1BC-45E8-814E-209ECAB91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6718" y="2599727"/>
            <a:ext cx="2366079" cy="3040176"/>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C5948357-534C-4C64-8816-89B87C3F3F84}"/>
              </a:ext>
            </a:extLst>
          </p:cNvPr>
          <p:cNvSpPr/>
          <p:nvPr/>
        </p:nvSpPr>
        <p:spPr>
          <a:xfrm>
            <a:off x="4337641" y="4381353"/>
            <a:ext cx="458061" cy="288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 name="Arrow: Right 7">
            <a:extLst>
              <a:ext uri="{FF2B5EF4-FFF2-40B4-BE49-F238E27FC236}">
                <a16:creationId xmlns:a16="http://schemas.microsoft.com/office/drawing/2014/main" id="{BA6CDF10-C874-4D19-9CDF-FD60A0654461}"/>
              </a:ext>
            </a:extLst>
          </p:cNvPr>
          <p:cNvSpPr/>
          <p:nvPr/>
        </p:nvSpPr>
        <p:spPr>
          <a:xfrm>
            <a:off x="7605344" y="4381353"/>
            <a:ext cx="458061" cy="288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343194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6E69E-7F9F-49DF-82E6-CD93AB4EE761}"/>
              </a:ext>
            </a:extLst>
          </p:cNvPr>
          <p:cNvSpPr>
            <a:spLocks noGrp="1"/>
          </p:cNvSpPr>
          <p:nvPr>
            <p:ph type="title"/>
          </p:nvPr>
        </p:nvSpPr>
        <p:spPr>
          <a:xfrm>
            <a:off x="571500" y="90805"/>
            <a:ext cx="10515600" cy="671195"/>
          </a:xfrm>
        </p:spPr>
        <p:txBody>
          <a:bodyPr>
            <a:normAutofit/>
          </a:bodyPr>
          <a:lstStyle/>
          <a:p>
            <a:r>
              <a:rPr lang="en-GB" sz="3200" b="1" dirty="0">
                <a:latin typeface="Times New Roman" panose="02020603050405020304" pitchFamily="18" charset="0"/>
                <a:cs typeface="Times New Roman" panose="02020603050405020304" pitchFamily="18" charset="0"/>
              </a:rPr>
              <a:t>Scientific notation (SN)</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F38305-B57F-4B74-841B-639C05E2510C}"/>
              </a:ext>
            </a:extLst>
          </p:cNvPr>
          <p:cNvSpPr>
            <a:spLocks noGrp="1"/>
          </p:cNvSpPr>
          <p:nvPr>
            <p:ph idx="1"/>
          </p:nvPr>
        </p:nvSpPr>
        <p:spPr>
          <a:xfrm>
            <a:off x="304800" y="762000"/>
            <a:ext cx="11689080" cy="6096000"/>
          </a:xfrm>
        </p:spPr>
        <p:txBody>
          <a:bodyPr>
            <a:normAutofit fontScale="85000" lnSpcReduction="20000"/>
          </a:bodyPr>
          <a:lstStyle/>
          <a:p>
            <a:r>
              <a:rPr lang="en-US" altLang="zh-CN" dirty="0">
                <a:latin typeface="Times New Roman" panose="02020603050405020304" pitchFamily="18" charset="0"/>
                <a:cs typeface="Times New Roman" panose="02020603050405020304" pitchFamily="18" charset="0"/>
              </a:rPr>
              <a:t>Easier way to just an easier way to write small or large numbers. </a:t>
            </a:r>
          </a:p>
          <a:p>
            <a:r>
              <a:rPr lang="en-US" altLang="zh-CN" dirty="0">
                <a:latin typeface="Times New Roman" panose="02020603050405020304" pitchFamily="18" charset="0"/>
                <a:cs typeface="Times New Roman" panose="02020603050405020304" pitchFamily="18" charset="0"/>
              </a:rPr>
              <a:t>It is condense form of numbers</a:t>
            </a:r>
          </a:p>
          <a:p>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Example:</a:t>
            </a:r>
          </a:p>
          <a:p>
            <a:pPr marL="0" indent="0">
              <a:buNone/>
            </a:pPr>
            <a:r>
              <a:rPr lang="en-US" altLang="zh-CN" b="1" dirty="0">
                <a:latin typeface="Times New Roman" panose="02020603050405020304" pitchFamily="18" charset="0"/>
                <a:cs typeface="Times New Roman" panose="02020603050405020304" pitchFamily="18" charset="0"/>
              </a:rPr>
              <a:t>mass</a:t>
            </a:r>
            <a:r>
              <a:rPr lang="en-US" altLang="zh-CN" dirty="0">
                <a:latin typeface="Times New Roman" panose="02020603050405020304" pitchFamily="18" charset="0"/>
                <a:cs typeface="Times New Roman" panose="02020603050405020304" pitchFamily="18" charset="0"/>
              </a:rPr>
              <a:t> of a single atom of </a:t>
            </a:r>
            <a:r>
              <a:rPr lang="en-US" altLang="zh-CN" b="1" dirty="0">
                <a:latin typeface="Times New Roman" panose="02020603050405020304" pitchFamily="18" charset="0"/>
                <a:cs typeface="Times New Roman" panose="02020603050405020304" pitchFamily="18" charset="0"/>
              </a:rPr>
              <a:t>sulfur</a:t>
            </a:r>
            <a:r>
              <a:rPr lang="en-US" altLang="zh-CN" dirty="0">
                <a:latin typeface="Times New Roman" panose="02020603050405020304" pitchFamily="18" charset="0"/>
                <a:cs typeface="Times New Roman" panose="02020603050405020304" pitchFamily="18" charset="0"/>
              </a:rPr>
              <a:t> is 0.000 000 000 000 000 000 000 053 16 g </a:t>
            </a:r>
            <a:r>
              <a:rPr lang="en-US" altLang="zh-CN" dirty="0">
                <a:solidFill>
                  <a:srgbClr val="FF0000"/>
                </a:solidFill>
                <a:latin typeface="Times New Roman" panose="02020603050405020304" pitchFamily="18" charset="0"/>
                <a:cs typeface="Times New Roman" panose="02020603050405020304" pitchFamily="18" charset="0"/>
              </a:rPr>
              <a:t>[Standard form]</a:t>
            </a:r>
          </a:p>
          <a:p>
            <a:pPr marL="0" indent="0">
              <a:buNone/>
            </a:pPr>
            <a:r>
              <a:rPr lang="en-US" altLang="zh-CN" dirty="0">
                <a:latin typeface="Times New Roman" panose="02020603050405020304" pitchFamily="18" charset="0"/>
                <a:cs typeface="Times New Roman" panose="02020603050405020304" pitchFamily="18" charset="0"/>
              </a:rPr>
              <a:t>5.316 × 10 </a:t>
            </a:r>
            <a:r>
              <a:rPr lang="en-US" altLang="zh-CN" baseline="30000" dirty="0">
                <a:latin typeface="Times New Roman" panose="02020603050405020304" pitchFamily="18" charset="0"/>
                <a:cs typeface="Times New Roman" panose="02020603050405020304" pitchFamily="18" charset="0"/>
              </a:rPr>
              <a:t>-23</a:t>
            </a:r>
            <a:r>
              <a:rPr lang="en-US" altLang="zh-CN" dirty="0">
                <a:latin typeface="Times New Roman" panose="02020603050405020304" pitchFamily="18" charset="0"/>
                <a:cs typeface="Times New Roman" panose="02020603050405020304" pitchFamily="18" charset="0"/>
              </a:rPr>
              <a:t> g </a:t>
            </a:r>
            <a:r>
              <a:rPr lang="en-US" altLang="zh-CN" dirty="0">
                <a:solidFill>
                  <a:srgbClr val="FF0000"/>
                </a:solidFill>
                <a:latin typeface="Times New Roman" panose="02020603050405020304" pitchFamily="18" charset="0"/>
                <a:cs typeface="Times New Roman" panose="02020603050405020304" pitchFamily="18" charset="0"/>
              </a:rPr>
              <a:t>[Scientific notation]</a:t>
            </a:r>
          </a:p>
          <a:p>
            <a:pPr marL="0" indent="0">
              <a:buNone/>
            </a:pPr>
            <a:endParaRPr lang="en-US" altLang="zh-CN" b="1" i="1" u="sng" dirty="0">
              <a:latin typeface="Times New Roman" panose="02020603050405020304" pitchFamily="18" charset="0"/>
              <a:cs typeface="Times New Roman" panose="02020603050405020304" pitchFamily="18" charset="0"/>
            </a:endParaRPr>
          </a:p>
          <a:p>
            <a:pPr marL="0" indent="0">
              <a:buNone/>
            </a:pPr>
            <a:r>
              <a:rPr lang="en-US" altLang="zh-CN" b="1" i="1" u="sng" dirty="0">
                <a:latin typeface="Times New Roman" panose="02020603050405020304" pitchFamily="18" charset="0"/>
                <a:cs typeface="Times New Roman" panose="02020603050405020304" pitchFamily="18" charset="0"/>
              </a:rPr>
              <a:t>Rules of scientific notation:</a:t>
            </a:r>
          </a:p>
          <a:p>
            <a:pPr marL="514350" indent="-514350">
              <a:buAutoNum type="arabicPeriod"/>
            </a:pPr>
            <a:r>
              <a:rPr lang="en-US" altLang="zh-CN" dirty="0">
                <a:latin typeface="Times New Roman" panose="02020603050405020304" pitchFamily="18" charset="0"/>
                <a:cs typeface="Times New Roman" panose="02020603050405020304" pitchFamily="18" charset="0"/>
              </a:rPr>
              <a:t>Put decimal after non-zero number and then times 10 to the exponent (× 10 </a:t>
            </a:r>
            <a:r>
              <a:rPr lang="en-US" altLang="zh-CN" baseline="30000" dirty="0">
                <a:latin typeface="Times New Roman" panose="02020603050405020304" pitchFamily="18" charset="0"/>
                <a:cs typeface="Times New Roman" panose="02020603050405020304" pitchFamily="18" charset="0"/>
              </a:rPr>
              <a:t>exp</a:t>
            </a:r>
            <a:r>
              <a:rPr lang="en-US" altLang="zh-CN" dirty="0">
                <a:latin typeface="Times New Roman" panose="02020603050405020304" pitchFamily="18" charset="0"/>
                <a:cs typeface="Times New Roman" panose="02020603050405020304" pitchFamily="18" charset="0"/>
              </a:rPr>
              <a:t> ) 2.30 × 10 </a:t>
            </a:r>
            <a:r>
              <a:rPr lang="en-US" altLang="zh-CN" baseline="30000" dirty="0">
                <a:latin typeface="Times New Roman" panose="02020603050405020304" pitchFamily="18" charset="0"/>
                <a:cs typeface="Times New Roman" panose="02020603050405020304" pitchFamily="18" charset="0"/>
              </a:rPr>
              <a:t>2</a:t>
            </a:r>
            <a:endParaRPr lang="en-US" altLang="zh-CN" dirty="0">
              <a:latin typeface="Times New Roman" panose="02020603050405020304" pitchFamily="18" charset="0"/>
              <a:cs typeface="Times New Roman" panose="02020603050405020304" pitchFamily="18" charset="0"/>
            </a:endParaRPr>
          </a:p>
          <a:p>
            <a:pPr marL="514350" indent="-514350">
              <a:buAutoNum type="arabicPeriod"/>
            </a:pPr>
            <a:r>
              <a:rPr lang="en-US" altLang="zh-CN" dirty="0">
                <a:latin typeface="Times New Roman" panose="02020603050405020304" pitchFamily="18" charset="0"/>
                <a:cs typeface="Times New Roman" panose="02020603050405020304" pitchFamily="18" charset="0"/>
              </a:rPr>
              <a:t>All small numbers (&lt;1) have negative exponents. </a:t>
            </a:r>
          </a:p>
          <a:p>
            <a:pPr marL="0" indent="0">
              <a:buNone/>
            </a:pPr>
            <a:r>
              <a:rPr lang="en-US" altLang="zh-CN" dirty="0">
                <a:latin typeface="Times New Roman" panose="02020603050405020304" pitchFamily="18" charset="0"/>
                <a:cs typeface="Times New Roman" panose="02020603050405020304" pitchFamily="18" charset="0"/>
              </a:rPr>
              <a:t>	Write </a:t>
            </a:r>
            <a:r>
              <a:rPr lang="en-US" altLang="zh-CN" dirty="0">
                <a:solidFill>
                  <a:srgbClr val="FF0000"/>
                </a:solidFill>
                <a:latin typeface="Times New Roman" panose="02020603050405020304" pitchFamily="18" charset="0"/>
                <a:cs typeface="Times New Roman" panose="02020603050405020304" pitchFamily="18" charset="0"/>
              </a:rPr>
              <a:t>0.0007211</a:t>
            </a:r>
            <a:r>
              <a:rPr lang="en-US" altLang="zh-CN" dirty="0">
                <a:latin typeface="Times New Roman" panose="02020603050405020304" pitchFamily="18" charset="0"/>
                <a:cs typeface="Times New Roman" panose="02020603050405020304" pitchFamily="18" charset="0"/>
              </a:rPr>
              <a:t> in SN. Move decimal to the right direction and put next to the first non-zero number. </a:t>
            </a:r>
            <a:r>
              <a:rPr lang="en-US" altLang="zh-CN" dirty="0">
                <a:solidFill>
                  <a:srgbClr val="FF0000"/>
                </a:solidFill>
                <a:latin typeface="Times New Roman" panose="02020603050405020304" pitchFamily="18" charset="0"/>
                <a:cs typeface="Times New Roman" panose="02020603050405020304" pitchFamily="18" charset="0"/>
              </a:rPr>
              <a:t>7.211 × 10 </a:t>
            </a:r>
            <a:r>
              <a:rPr lang="en-US" altLang="zh-CN" baseline="30000" dirty="0">
                <a:solidFill>
                  <a:srgbClr val="FF0000"/>
                </a:solidFill>
                <a:latin typeface="Times New Roman" panose="02020603050405020304" pitchFamily="18" charset="0"/>
                <a:cs typeface="Times New Roman" panose="02020603050405020304" pitchFamily="18" charset="0"/>
              </a:rPr>
              <a:t>-4</a:t>
            </a:r>
            <a:endParaRPr lang="en-US" altLang="zh-CN" dirty="0">
              <a:solidFill>
                <a:srgbClr val="FF0000"/>
              </a:solidFill>
              <a:latin typeface="Times New Roman" panose="02020603050405020304" pitchFamily="18" charset="0"/>
              <a:cs typeface="Times New Roman" panose="02020603050405020304" pitchFamily="18" charset="0"/>
            </a:endParaRPr>
          </a:p>
          <a:p>
            <a:pPr marL="514350" indent="-514350">
              <a:buAutoNum type="arabicPeriod"/>
            </a:pPr>
            <a:r>
              <a:rPr lang="en-US" altLang="zh-CN" dirty="0">
                <a:latin typeface="Times New Roman" panose="02020603050405020304" pitchFamily="18" charset="0"/>
                <a:cs typeface="Times New Roman" panose="02020603050405020304" pitchFamily="18" charset="0"/>
              </a:rPr>
              <a:t>All numbers larger than 1 have positive exponents . </a:t>
            </a:r>
          </a:p>
          <a:p>
            <a:pPr marL="0" indent="0">
              <a:buNone/>
            </a:pPr>
            <a:r>
              <a:rPr lang="en-US" altLang="zh-CN" dirty="0">
                <a:latin typeface="Times New Roman" panose="02020603050405020304" pitchFamily="18" charset="0"/>
                <a:cs typeface="Times New Roman" panose="02020603050405020304" pitchFamily="18" charset="0"/>
              </a:rPr>
              <a:t>	Write </a:t>
            </a:r>
            <a:r>
              <a:rPr lang="en-US" altLang="zh-CN" dirty="0">
                <a:solidFill>
                  <a:srgbClr val="FF0000"/>
                </a:solidFill>
                <a:latin typeface="Times New Roman" panose="02020603050405020304" pitchFamily="18" charset="0"/>
                <a:cs typeface="Times New Roman" panose="02020603050405020304" pitchFamily="18" charset="0"/>
              </a:rPr>
              <a:t>90,207,500</a:t>
            </a:r>
            <a:r>
              <a:rPr lang="en-US" altLang="zh-CN" dirty="0">
                <a:latin typeface="Times New Roman" panose="02020603050405020304" pitchFamily="18" charset="0"/>
                <a:cs typeface="Times New Roman" panose="02020603050405020304" pitchFamily="18" charset="0"/>
              </a:rPr>
              <a:t> in SN. The decimal place is at the end, move it to left direction and put after the first non-zero number. </a:t>
            </a:r>
            <a:r>
              <a:rPr lang="en-US" altLang="zh-CN" dirty="0">
                <a:solidFill>
                  <a:srgbClr val="FF0000"/>
                </a:solidFill>
                <a:latin typeface="Times New Roman" panose="02020603050405020304" pitchFamily="18" charset="0"/>
                <a:cs typeface="Times New Roman" panose="02020603050405020304" pitchFamily="18" charset="0"/>
              </a:rPr>
              <a:t>9.027500 × 10 </a:t>
            </a:r>
            <a:r>
              <a:rPr lang="en-US" altLang="zh-CN" baseline="30000" dirty="0">
                <a:solidFill>
                  <a:srgbClr val="FF0000"/>
                </a:solidFill>
                <a:latin typeface="Times New Roman" panose="02020603050405020304" pitchFamily="18" charset="0"/>
                <a:cs typeface="Times New Roman" panose="02020603050405020304" pitchFamily="18" charset="0"/>
              </a:rPr>
              <a:t>7</a:t>
            </a:r>
            <a:r>
              <a:rPr lang="en-US" altLang="zh-CN" dirty="0">
                <a:solidFill>
                  <a:srgbClr val="FF0000"/>
                </a:solidFill>
                <a:latin typeface="Times New Roman" panose="02020603050405020304" pitchFamily="18" charset="0"/>
                <a:cs typeface="Times New Roman" panose="02020603050405020304" pitchFamily="18" charset="0"/>
              </a:rPr>
              <a:t> </a:t>
            </a:r>
          </a:p>
          <a:p>
            <a:pPr marL="457200" lvl="1" indent="0">
              <a:buNone/>
            </a:pPr>
            <a:endParaRPr lang="en-001" dirty="0"/>
          </a:p>
        </p:txBody>
      </p:sp>
      <p:sp>
        <p:nvSpPr>
          <p:cNvPr id="4" name="Rectangle 3">
            <a:extLst>
              <a:ext uri="{FF2B5EF4-FFF2-40B4-BE49-F238E27FC236}">
                <a16:creationId xmlns:a16="http://schemas.microsoft.com/office/drawing/2014/main" id="{1042F11D-3F64-4043-A479-27DD803C1394}"/>
              </a:ext>
            </a:extLst>
          </p:cNvPr>
          <p:cNvSpPr/>
          <p:nvPr/>
        </p:nvSpPr>
        <p:spPr>
          <a:xfrm>
            <a:off x="3181313" y="1433195"/>
            <a:ext cx="1314487" cy="523220"/>
          </a:xfrm>
          <a:prstGeom prst="rect">
            <a:avLst/>
          </a:prstGeom>
        </p:spPr>
        <p:txBody>
          <a:bodyPr wrap="square">
            <a:spAutoFit/>
          </a:bodyPr>
          <a:lstStyle/>
          <a:p>
            <a:r>
              <a:rPr lang="en-GB" sz="2800" dirty="0">
                <a:solidFill>
                  <a:srgbClr val="FF0000"/>
                </a:solidFill>
                <a:latin typeface="Times-Italic"/>
              </a:rPr>
              <a:t>N </a:t>
            </a:r>
            <a:r>
              <a:rPr lang="en-GB" sz="2800" dirty="0">
                <a:solidFill>
                  <a:srgbClr val="FF0000"/>
                </a:solidFill>
                <a:latin typeface="MathematicalPi-One"/>
              </a:rPr>
              <a:t>× </a:t>
            </a:r>
            <a:r>
              <a:rPr lang="en-GB" sz="2800" dirty="0">
                <a:solidFill>
                  <a:srgbClr val="FF0000"/>
                </a:solidFill>
                <a:latin typeface="Times-Roman"/>
              </a:rPr>
              <a:t>10</a:t>
            </a:r>
            <a:r>
              <a:rPr lang="en-US" sz="2800" baseline="30000" dirty="0">
                <a:solidFill>
                  <a:srgbClr val="FF0000"/>
                </a:solidFill>
                <a:latin typeface="Times New Roman" panose="02020603050405020304" pitchFamily="18" charset="0"/>
                <a:cs typeface="Times New Roman" panose="02020603050405020304" pitchFamily="18" charset="0"/>
              </a:rPr>
              <a:t>n</a:t>
            </a:r>
            <a:endParaRPr lang="en-US" altLang="zh-CN" sz="2800" dirty="0">
              <a:solidFill>
                <a:srgbClr val="FF000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0F0A92C-7238-4E99-A71D-9E33FC1BE682}"/>
              </a:ext>
            </a:extLst>
          </p:cNvPr>
          <p:cNvSpPr/>
          <p:nvPr/>
        </p:nvSpPr>
        <p:spPr>
          <a:xfrm>
            <a:off x="5530196" y="1279306"/>
            <a:ext cx="6096000" cy="830997"/>
          </a:xfrm>
          <a:prstGeom prst="rect">
            <a:avLst/>
          </a:prstGeom>
        </p:spPr>
        <p:txBody>
          <a:bodyPr>
            <a:spAutoFit/>
          </a:bodyPr>
          <a:lstStyle/>
          <a:p>
            <a:r>
              <a:rPr lang="en-US" sz="2400" dirty="0">
                <a:solidFill>
                  <a:srgbClr val="231F20"/>
                </a:solidFill>
                <a:latin typeface="Bahnschrift Condensed" panose="020B0502040204020203" pitchFamily="34" charset="0"/>
                <a:cs typeface="Times New Roman" panose="02020603050405020304" pitchFamily="18" charset="0"/>
              </a:rPr>
              <a:t>N is a number between 1 and 10 and n, the exponent, is a positive or negative integer (whole number)</a:t>
            </a:r>
            <a:endParaRPr lang="en-001" sz="2400" dirty="0">
              <a:latin typeface="Bahnschrift Condensed"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4165166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7B36-9215-463D-994A-D0CEFD353059}"/>
              </a:ext>
            </a:extLst>
          </p:cNvPr>
          <p:cNvSpPr>
            <a:spLocks noGrp="1"/>
          </p:cNvSpPr>
          <p:nvPr>
            <p:ph type="title"/>
          </p:nvPr>
        </p:nvSpPr>
        <p:spPr>
          <a:xfrm>
            <a:off x="242582" y="140151"/>
            <a:ext cx="10515600" cy="540886"/>
          </a:xfrm>
        </p:spPr>
        <p:txBody>
          <a:bodyPr>
            <a:normAutofit fontScale="90000"/>
          </a:bodyPr>
          <a:lstStyle/>
          <a:p>
            <a:r>
              <a:rPr lang="en-US" altLang="zh-CN" sz="3600" b="1" dirty="0">
                <a:latin typeface="Times New Roman" panose="02020603050405020304" pitchFamily="18" charset="0"/>
                <a:cs typeface="Times New Roman" panose="02020603050405020304" pitchFamily="18" charset="0"/>
              </a:rPr>
              <a:t>Periodic table</a:t>
            </a:r>
            <a:endParaRPr lang="zh-CN" altLang="en-US"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A87009-17A2-47AC-A80E-D4F169EAF5CA}"/>
              </a:ext>
            </a:extLst>
          </p:cNvPr>
          <p:cNvSpPr>
            <a:spLocks noGrp="1"/>
          </p:cNvSpPr>
          <p:nvPr>
            <p:ph idx="1"/>
          </p:nvPr>
        </p:nvSpPr>
        <p:spPr>
          <a:xfrm>
            <a:off x="276267" y="1499070"/>
            <a:ext cx="6309293" cy="4541505"/>
          </a:xfrm>
        </p:spPr>
        <p:txBody>
          <a:bodyPr>
            <a:normAutofit/>
          </a:bodyPr>
          <a:lstStyle/>
          <a:p>
            <a:pPr marL="0" indent="0">
              <a:buNone/>
            </a:pPr>
            <a:endParaRPr lang="en-US" altLang="zh-CN" sz="2400" dirty="0">
              <a:latin typeface="Times New Roman" panose="02020603050405020304" pitchFamily="18" charset="0"/>
              <a:cs typeface="Times New Roman" panose="02020603050405020304" pitchFamily="18" charset="0"/>
            </a:endParaRPr>
          </a:p>
          <a:p>
            <a:r>
              <a:rPr lang="en-US" altLang="zh-CN" sz="2400" b="1" dirty="0">
                <a:solidFill>
                  <a:srgbClr val="FF0000"/>
                </a:solidFill>
                <a:latin typeface="Times New Roman" panose="02020603050405020304" pitchFamily="18" charset="0"/>
                <a:cs typeface="Times New Roman" panose="02020603050405020304" pitchFamily="18" charset="0"/>
              </a:rPr>
              <a:t>John Newlands</a:t>
            </a:r>
            <a:r>
              <a:rPr lang="en-US" altLang="zh-CN" sz="2400" dirty="0">
                <a:latin typeface="Times New Roman" panose="02020603050405020304" pitchFamily="18" charset="0"/>
                <a:cs typeface="Times New Roman" panose="02020603050405020304" pitchFamily="18" charset="0"/>
              </a:rPr>
              <a:t>, 1864</a:t>
            </a:r>
          </a:p>
          <a:p>
            <a:pPr lvl="1"/>
            <a:r>
              <a:rPr lang="en-US" altLang="zh-CN" sz="2000" dirty="0">
                <a:latin typeface="Times New Roman" panose="02020603050405020304" pitchFamily="18" charset="0"/>
                <a:cs typeface="Times New Roman" panose="02020603050405020304" pitchFamily="18" charset="0"/>
              </a:rPr>
              <a:t>Arranged the elements (62) from </a:t>
            </a:r>
            <a:r>
              <a:rPr lang="en-US" altLang="zh-CN" sz="2000" b="1" dirty="0">
                <a:latin typeface="Times New Roman" panose="02020603050405020304" pitchFamily="18" charset="0"/>
                <a:cs typeface="Times New Roman" panose="02020603050405020304" pitchFamily="18" charset="0"/>
              </a:rPr>
              <a:t>lightest </a:t>
            </a:r>
            <a:r>
              <a:rPr lang="en-US" altLang="zh-CN" sz="2000" dirty="0">
                <a:latin typeface="Times New Roman" panose="02020603050405020304" pitchFamily="18" charset="0"/>
                <a:cs typeface="Times New Roman" panose="02020603050405020304" pitchFamily="18" charset="0"/>
              </a:rPr>
              <a:t>to </a:t>
            </a:r>
            <a:r>
              <a:rPr lang="en-US" altLang="zh-CN" sz="2000" b="1" dirty="0">
                <a:latin typeface="Times New Roman" panose="02020603050405020304" pitchFamily="18" charset="0"/>
                <a:cs typeface="Times New Roman" panose="02020603050405020304" pitchFamily="18" charset="0"/>
              </a:rPr>
              <a:t>heaviest</a:t>
            </a:r>
            <a:r>
              <a:rPr lang="en-US" altLang="zh-CN" sz="2000" dirty="0">
                <a:latin typeface="Times New Roman" panose="02020603050405020304" pitchFamily="18" charset="0"/>
                <a:cs typeface="Times New Roman" panose="02020603050405020304" pitchFamily="18" charset="0"/>
              </a:rPr>
              <a:t>.</a:t>
            </a:r>
          </a:p>
          <a:p>
            <a:pPr lvl="1"/>
            <a:r>
              <a:rPr lang="en-US" altLang="zh-CN" sz="2000" b="1" dirty="0">
                <a:latin typeface="Times New Roman" panose="02020603050405020304" pitchFamily="18" charset="0"/>
                <a:cs typeface="Times New Roman" panose="02020603050405020304" pitchFamily="18" charset="0"/>
              </a:rPr>
              <a:t>(Law</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of</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Octaves) </a:t>
            </a:r>
            <a:r>
              <a:rPr lang="en-US" altLang="zh-CN" sz="2000" dirty="0">
                <a:latin typeface="Times New Roman" panose="02020603050405020304" pitchFamily="18" charset="0"/>
                <a:cs typeface="Times New Roman" panose="02020603050405020304" pitchFamily="18" charset="0"/>
              </a:rPr>
              <a:t>every 8</a:t>
            </a:r>
            <a:r>
              <a:rPr lang="en-US" altLang="zh-CN" sz="2000" baseline="30000" dirty="0">
                <a:latin typeface="Times New Roman" panose="02020603050405020304" pitchFamily="18" charset="0"/>
                <a:cs typeface="Times New Roman" panose="02020603050405020304" pitchFamily="18" charset="0"/>
              </a:rPr>
              <a:t>th</a:t>
            </a:r>
            <a:r>
              <a:rPr lang="en-US" altLang="zh-CN" sz="2000" dirty="0">
                <a:latin typeface="Times New Roman" panose="02020603050405020304" pitchFamily="18" charset="0"/>
                <a:cs typeface="Times New Roman" panose="02020603050405020304" pitchFamily="18" charset="0"/>
              </a:rPr>
              <a:t> element had similar </a:t>
            </a:r>
            <a:r>
              <a:rPr lang="en-US" altLang="zh-CN" sz="2000" dirty="0" err="1">
                <a:latin typeface="Times New Roman" panose="02020603050405020304" pitchFamily="18" charset="0"/>
                <a:cs typeface="Times New Roman" panose="02020603050405020304" pitchFamily="18" charset="0"/>
              </a:rPr>
              <a:t>physico</a:t>
            </a:r>
            <a:r>
              <a:rPr lang="en-US" altLang="zh-CN" sz="2000" dirty="0">
                <a:latin typeface="Times New Roman" panose="02020603050405020304" pitchFamily="18" charset="0"/>
                <a:cs typeface="Times New Roman" panose="02020603050405020304" pitchFamily="18" charset="0"/>
              </a:rPr>
              <a:t>-chemical properties</a:t>
            </a:r>
          </a:p>
          <a:p>
            <a:pPr marL="457200" lvl="1" indent="0">
              <a:buNone/>
            </a:pPr>
            <a:endParaRPr lang="en-US" altLang="zh-CN" sz="2000" b="1" dirty="0">
              <a:latin typeface="Times New Roman" panose="02020603050405020304" pitchFamily="18" charset="0"/>
              <a:cs typeface="Times New Roman" panose="02020603050405020304" pitchFamily="18" charset="0"/>
            </a:endParaRPr>
          </a:p>
          <a:p>
            <a:pPr marL="457200" lvl="1" indent="0">
              <a:buNone/>
            </a:pPr>
            <a:endParaRPr lang="en-US" altLang="zh-CN" sz="2000" b="1" dirty="0">
              <a:latin typeface="Times New Roman" panose="02020603050405020304" pitchFamily="18" charset="0"/>
              <a:cs typeface="Times New Roman" panose="02020603050405020304" pitchFamily="18" charset="0"/>
            </a:endParaRPr>
          </a:p>
          <a:p>
            <a:r>
              <a:rPr lang="en-US" altLang="zh-CN" sz="2400" b="1" dirty="0">
                <a:solidFill>
                  <a:srgbClr val="FF0000"/>
                </a:solidFill>
                <a:latin typeface="Times New Roman" panose="02020603050405020304" pitchFamily="18" charset="0"/>
                <a:cs typeface="Times New Roman" panose="02020603050405020304" pitchFamily="18" charset="0"/>
              </a:rPr>
              <a:t>D</a:t>
            </a:r>
            <a:r>
              <a:rPr lang="zh-CN" altLang="en-US" sz="2400" b="1" dirty="0">
                <a:solidFill>
                  <a:srgbClr val="FF0000"/>
                </a:solidFill>
                <a:latin typeface="Times New Roman" panose="02020603050405020304" pitchFamily="18" charset="0"/>
                <a:cs typeface="Times New Roman" panose="02020603050405020304" pitchFamily="18" charset="0"/>
              </a:rPr>
              <a:t>mitri </a:t>
            </a:r>
            <a:r>
              <a:rPr lang="en-US" altLang="zh-CN" sz="2400" b="1" dirty="0">
                <a:solidFill>
                  <a:srgbClr val="FF0000"/>
                </a:solidFill>
                <a:latin typeface="Times New Roman" panose="02020603050405020304" pitchFamily="18" charset="0"/>
                <a:cs typeface="Times New Roman" panose="02020603050405020304" pitchFamily="18" charset="0"/>
              </a:rPr>
              <a:t>M</a:t>
            </a:r>
            <a:r>
              <a:rPr lang="zh-CN" altLang="en-US" sz="2400" b="1" dirty="0">
                <a:solidFill>
                  <a:srgbClr val="FF0000"/>
                </a:solidFill>
                <a:latin typeface="Times New Roman" panose="02020603050405020304" pitchFamily="18" charset="0"/>
                <a:cs typeface="Times New Roman" panose="02020603050405020304" pitchFamily="18" charset="0"/>
              </a:rPr>
              <a:t>endeleev</a:t>
            </a:r>
            <a:r>
              <a:rPr lang="en-US" altLang="zh-CN" sz="2400" dirty="0">
                <a:latin typeface="Times New Roman" panose="02020603050405020304" pitchFamily="18" charset="0"/>
                <a:cs typeface="Times New Roman" panose="02020603050405020304" pitchFamily="18" charset="0"/>
              </a:rPr>
              <a:t>, 1869</a:t>
            </a:r>
          </a:p>
          <a:p>
            <a:pPr lvl="1"/>
            <a:r>
              <a:rPr lang="en-US" altLang="zh-CN" sz="2000" dirty="0">
                <a:latin typeface="Times New Roman" panose="02020603050405020304" pitchFamily="18" charset="0"/>
                <a:cs typeface="Times New Roman" panose="02020603050405020304" pitchFamily="18" charset="0"/>
              </a:rPr>
              <a:t>Published first periodic table and proposed the </a:t>
            </a:r>
            <a:r>
              <a:rPr lang="en-US" altLang="zh-CN" sz="2000" b="1" dirty="0">
                <a:latin typeface="Times New Roman" panose="02020603050405020304" pitchFamily="18" charset="0"/>
                <a:cs typeface="Times New Roman" panose="02020603050405020304" pitchFamily="18" charset="0"/>
              </a:rPr>
              <a:t>periodic law</a:t>
            </a:r>
          </a:p>
          <a:p>
            <a:pPr lvl="1"/>
            <a:r>
              <a:rPr lang="en-US" altLang="zh-CN" sz="2000" dirty="0">
                <a:latin typeface="Times New Roman" panose="02020603050405020304" pitchFamily="18" charset="0"/>
                <a:cs typeface="Times New Roman" panose="02020603050405020304" pitchFamily="18" charset="0"/>
              </a:rPr>
              <a:t>He organized the elements according to their </a:t>
            </a:r>
            <a:r>
              <a:rPr lang="en-US" altLang="zh-CN" sz="2000" b="1" dirty="0">
                <a:latin typeface="Times New Roman" panose="02020603050405020304" pitchFamily="18" charset="0"/>
                <a:cs typeface="Times New Roman" panose="02020603050405020304" pitchFamily="18" charset="0"/>
              </a:rPr>
              <a:t>physical &amp; chemical properties </a:t>
            </a:r>
            <a:r>
              <a:rPr lang="en-US" altLang="zh-CN" sz="2000" dirty="0">
                <a:latin typeface="Times New Roman" panose="02020603050405020304" pitchFamily="18" charset="0"/>
                <a:cs typeface="Times New Roman" panose="02020603050405020304" pitchFamily="18" charset="0"/>
              </a:rPr>
              <a:t>and by increasing </a:t>
            </a:r>
            <a:r>
              <a:rPr lang="en-US" altLang="zh-CN" sz="2000" b="1" dirty="0">
                <a:latin typeface="Times New Roman" panose="02020603050405020304" pitchFamily="18" charset="0"/>
                <a:cs typeface="Times New Roman" panose="02020603050405020304" pitchFamily="18" charset="0"/>
              </a:rPr>
              <a:t>atomic masses</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p:pic>
        <p:nvPicPr>
          <p:cNvPr id="1026" name="Picture 2" descr="See the source image">
            <a:extLst>
              <a:ext uri="{FF2B5EF4-FFF2-40B4-BE49-F238E27FC236}">
                <a16:creationId xmlns:a16="http://schemas.microsoft.com/office/drawing/2014/main" id="{D5C5F4B6-9EBF-42E6-88AA-8D0CCDE9F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714" y="3263347"/>
            <a:ext cx="1521948" cy="11398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D26CD8-CA41-4628-8883-5A315CA1FC2A}"/>
              </a:ext>
            </a:extLst>
          </p:cNvPr>
          <p:cNvPicPr>
            <a:picLocks noChangeAspect="1"/>
          </p:cNvPicPr>
          <p:nvPr/>
        </p:nvPicPr>
        <p:blipFill>
          <a:blip r:embed="rId3"/>
          <a:stretch>
            <a:fillRect/>
          </a:stretch>
        </p:blipFill>
        <p:spPr>
          <a:xfrm>
            <a:off x="8515846" y="506162"/>
            <a:ext cx="3116912" cy="2718640"/>
          </a:xfrm>
          <a:prstGeom prst="rect">
            <a:avLst/>
          </a:prstGeom>
        </p:spPr>
      </p:pic>
      <p:pic>
        <p:nvPicPr>
          <p:cNvPr id="1030" name="Picture 6" descr="See the source image">
            <a:extLst>
              <a:ext uri="{FF2B5EF4-FFF2-40B4-BE49-F238E27FC236}">
                <a16:creationId xmlns:a16="http://schemas.microsoft.com/office/drawing/2014/main" id="{3A64A182-CA06-4B4E-A570-02A205ECC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602155"/>
            <a:ext cx="6007842" cy="27496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8D616F9-1326-4F78-9B6E-2C20AF28EF63}"/>
              </a:ext>
            </a:extLst>
          </p:cNvPr>
          <p:cNvPicPr>
            <a:picLocks noChangeAspect="1"/>
          </p:cNvPicPr>
          <p:nvPr/>
        </p:nvPicPr>
        <p:blipFill>
          <a:blip r:embed="rId5"/>
          <a:stretch>
            <a:fillRect/>
          </a:stretch>
        </p:blipFill>
        <p:spPr>
          <a:xfrm>
            <a:off x="6718621" y="1479063"/>
            <a:ext cx="980548" cy="1325065"/>
          </a:xfrm>
          <a:prstGeom prst="rect">
            <a:avLst/>
          </a:prstGeom>
        </p:spPr>
      </p:pic>
      <p:sp>
        <p:nvSpPr>
          <p:cNvPr id="4" name="Rectangle 3">
            <a:extLst>
              <a:ext uri="{FF2B5EF4-FFF2-40B4-BE49-F238E27FC236}">
                <a16:creationId xmlns:a16="http://schemas.microsoft.com/office/drawing/2014/main" id="{A2B69E71-E55C-4100-BA93-1E072E1C8673}"/>
              </a:ext>
            </a:extLst>
          </p:cNvPr>
          <p:cNvSpPr/>
          <p:nvPr/>
        </p:nvSpPr>
        <p:spPr>
          <a:xfrm>
            <a:off x="242582" y="668073"/>
            <a:ext cx="6639911"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The </a:t>
            </a:r>
            <a:r>
              <a:rPr lang="en-US" altLang="zh-CN" sz="2400" b="1" dirty="0">
                <a:latin typeface="Times New Roman" panose="02020603050405020304" pitchFamily="18" charset="0"/>
                <a:cs typeface="Times New Roman" panose="02020603050405020304" pitchFamily="18" charset="0"/>
              </a:rPr>
              <a:t>periodic table</a:t>
            </a:r>
            <a:r>
              <a:rPr lang="en-US" altLang="zh-CN" sz="2400" dirty="0">
                <a:latin typeface="Times New Roman" panose="02020603050405020304" pitchFamily="18" charset="0"/>
                <a:cs typeface="Times New Roman" panose="02020603050405020304" pitchFamily="18" charset="0"/>
              </a:rPr>
              <a:t> is a tabular arrangement of the chemical elements.</a:t>
            </a:r>
          </a:p>
        </p:txBody>
      </p:sp>
    </p:spTree>
    <p:extLst>
      <p:ext uri="{BB962C8B-B14F-4D97-AF65-F5344CB8AC3E}">
        <p14:creationId xmlns:p14="http://schemas.microsoft.com/office/powerpoint/2010/main" val="9586258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DCE67A-B4B8-4C47-A7F8-CAC6640B90AD}"/>
              </a:ext>
            </a:extLst>
          </p:cNvPr>
          <p:cNvPicPr>
            <a:picLocks noChangeAspect="1"/>
          </p:cNvPicPr>
          <p:nvPr/>
        </p:nvPicPr>
        <p:blipFill>
          <a:blip r:embed="rId2"/>
          <a:stretch>
            <a:fillRect/>
          </a:stretch>
        </p:blipFill>
        <p:spPr>
          <a:xfrm>
            <a:off x="7652393" y="148005"/>
            <a:ext cx="4445182" cy="2897734"/>
          </a:xfrm>
          <a:prstGeom prst="rect">
            <a:avLst/>
          </a:prstGeom>
        </p:spPr>
      </p:pic>
      <p:sp>
        <p:nvSpPr>
          <p:cNvPr id="2" name="Title 1">
            <a:extLst>
              <a:ext uri="{FF2B5EF4-FFF2-40B4-BE49-F238E27FC236}">
                <a16:creationId xmlns:a16="http://schemas.microsoft.com/office/drawing/2014/main" id="{35827BF5-6360-4F7C-A319-8910D72663D8}"/>
              </a:ext>
            </a:extLst>
          </p:cNvPr>
          <p:cNvSpPr>
            <a:spLocks noGrp="1"/>
          </p:cNvSpPr>
          <p:nvPr>
            <p:ph type="title"/>
          </p:nvPr>
        </p:nvSpPr>
        <p:spPr>
          <a:xfrm>
            <a:off x="960120" y="1"/>
            <a:ext cx="10515600" cy="822960"/>
          </a:xfrm>
        </p:spPr>
        <p:txBody>
          <a:bodyPr>
            <a:normAutofit/>
          </a:bodyPr>
          <a:lstStyle/>
          <a:p>
            <a:r>
              <a:rPr lang="en-GB" altLang="zh-CN" sz="3200" b="1" dirty="0">
                <a:latin typeface="Times New Roman" panose="02020603050405020304" pitchFamily="18" charset="0"/>
                <a:cs typeface="Times New Roman" panose="02020603050405020304" pitchFamily="18" charset="0"/>
              </a:rPr>
              <a:t>                   Periodic table</a:t>
            </a:r>
            <a:endParaRPr lang="zh-CN" alt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28DF53F-F67C-467A-A697-A7B0FE9BB11F}"/>
              </a:ext>
            </a:extLst>
          </p:cNvPr>
          <p:cNvSpPr>
            <a:spLocks noGrp="1"/>
          </p:cNvSpPr>
          <p:nvPr>
            <p:ph idx="1"/>
          </p:nvPr>
        </p:nvSpPr>
        <p:spPr>
          <a:xfrm>
            <a:off x="198120" y="735291"/>
            <a:ext cx="11795760" cy="5787429"/>
          </a:xfrm>
        </p:spPr>
        <p:txBody>
          <a:bodyPr>
            <a:normAutofit fontScale="85000" lnSpcReduction="10000"/>
          </a:bodyPr>
          <a:lstStyle/>
          <a:p>
            <a:pPr marL="0" indent="0">
              <a:buNone/>
            </a:pPr>
            <a:r>
              <a:rPr lang="en-GB" dirty="0">
                <a:latin typeface="Times New Roman" panose="02020603050405020304" pitchFamily="18" charset="0"/>
                <a:cs typeface="Times New Roman" panose="02020603050405020304" pitchFamily="18" charset="0"/>
              </a:rPr>
              <a:t>On the </a:t>
            </a:r>
            <a:r>
              <a:rPr lang="en-GB" dirty="0">
                <a:solidFill>
                  <a:srgbClr val="0070C0"/>
                </a:solidFill>
                <a:latin typeface="Times New Roman" panose="02020603050405020304" pitchFamily="18" charset="0"/>
                <a:cs typeface="Times New Roman" panose="02020603050405020304" pitchFamily="18" charset="0"/>
              </a:rPr>
              <a:t>periodic table</a:t>
            </a:r>
            <a:r>
              <a:rPr lang="en-GB" dirty="0">
                <a:latin typeface="Times New Roman" panose="02020603050405020304" pitchFamily="18" charset="0"/>
                <a:cs typeface="Times New Roman" panose="02020603050405020304" pitchFamily="18" charset="0"/>
              </a:rPr>
              <a:t>,</a:t>
            </a:r>
          </a:p>
          <a:p>
            <a:r>
              <a:rPr lang="en-GB" sz="2400" dirty="0">
                <a:latin typeface="Times New Roman" panose="02020603050405020304" pitchFamily="18" charset="0"/>
                <a:cs typeface="Times New Roman" panose="02020603050405020304" pitchFamily="18" charset="0"/>
              </a:rPr>
              <a:t>Elements are arranged according to similar properties</a:t>
            </a:r>
          </a:p>
          <a:p>
            <a:pPr>
              <a:lnSpc>
                <a:spcPct val="100000"/>
              </a:lnSpc>
            </a:pPr>
            <a:r>
              <a:rPr lang="en-US" altLang="zh-CN" sz="2400" dirty="0">
                <a:latin typeface="Times New Roman" panose="02020603050405020304" pitchFamily="18" charset="0"/>
                <a:cs typeface="Times New Roman" panose="02020603050405020304" pitchFamily="18" charset="0"/>
              </a:rPr>
              <a:t>Horizontal </a:t>
            </a:r>
            <a:r>
              <a:rPr lang="en-US" altLang="zh-CN" sz="2400" b="1" dirty="0">
                <a:latin typeface="Times New Roman" panose="02020603050405020304" pitchFamily="18" charset="0"/>
                <a:cs typeface="Times New Roman" panose="02020603050405020304" pitchFamily="18" charset="0"/>
              </a:rPr>
              <a:t>rows</a:t>
            </a:r>
            <a:r>
              <a:rPr lang="en-US" altLang="zh-CN" sz="2400" dirty="0">
                <a:latin typeface="Times New Roman" panose="02020603050405020304" pitchFamily="18" charset="0"/>
                <a:cs typeface="Times New Roman" panose="02020603050405020304" pitchFamily="18" charset="0"/>
              </a:rPr>
              <a:t> of the table are called </a:t>
            </a:r>
            <a:r>
              <a:rPr lang="en-US" altLang="zh-CN" sz="2400" b="1" dirty="0">
                <a:latin typeface="Times New Roman" panose="02020603050405020304" pitchFamily="18" charset="0"/>
                <a:cs typeface="Times New Roman" panose="02020603050405020304" pitchFamily="18" charset="0"/>
              </a:rPr>
              <a:t>Periods.</a:t>
            </a:r>
          </a:p>
          <a:p>
            <a:pPr>
              <a:lnSpc>
                <a:spcPct val="100000"/>
              </a:lnSpc>
            </a:pPr>
            <a:r>
              <a:rPr lang="en-US" altLang="zh-CN" sz="2400" dirty="0">
                <a:latin typeface="Times New Roman" panose="02020603050405020304" pitchFamily="18" charset="0"/>
                <a:cs typeface="Times New Roman" panose="02020603050405020304" pitchFamily="18" charset="0"/>
              </a:rPr>
              <a:t>Vertical </a:t>
            </a:r>
            <a:r>
              <a:rPr lang="en-US" altLang="zh-CN" sz="2400" b="1" dirty="0">
                <a:latin typeface="Times New Roman" panose="02020603050405020304" pitchFamily="18" charset="0"/>
                <a:cs typeface="Times New Roman" panose="02020603050405020304" pitchFamily="18" charset="0"/>
              </a:rPr>
              <a:t>columns</a:t>
            </a:r>
            <a:r>
              <a:rPr lang="en-US" altLang="zh-CN" sz="2400" dirty="0">
                <a:latin typeface="Times New Roman" panose="02020603050405020304" pitchFamily="18" charset="0"/>
                <a:cs typeface="Times New Roman" panose="02020603050405020304" pitchFamily="18" charset="0"/>
              </a:rPr>
              <a:t> are called </a:t>
            </a:r>
            <a:r>
              <a:rPr lang="en-US" altLang="zh-CN" sz="2400" b="1" dirty="0">
                <a:latin typeface="Times New Roman" panose="02020603050405020304" pitchFamily="18" charset="0"/>
                <a:cs typeface="Times New Roman" panose="02020603050405020304" pitchFamily="18" charset="0"/>
              </a:rPr>
              <a:t>Groups</a:t>
            </a:r>
            <a:r>
              <a:rPr lang="en-US" altLang="zh-CN" sz="2400" dirty="0">
                <a:latin typeface="Times New Roman" panose="02020603050405020304" pitchFamily="18" charset="0"/>
                <a:cs typeface="Times New Roman" panose="02020603050405020304" pitchFamily="18" charset="0"/>
              </a:rPr>
              <a:t>.</a:t>
            </a:r>
          </a:p>
          <a:p>
            <a:pPr>
              <a:lnSpc>
                <a:spcPct val="100000"/>
              </a:lnSpc>
            </a:pPr>
            <a:r>
              <a:rPr lang="en-US" sz="2400" dirty="0">
                <a:latin typeface="Times New Roman" panose="02020603050405020304" pitchFamily="18" charset="0"/>
                <a:cs typeface="Times New Roman" panose="02020603050405020304" pitchFamily="18" charset="0"/>
              </a:rPr>
              <a:t>The elements in the periodic table are often divided into four categories:</a:t>
            </a:r>
          </a:p>
          <a:p>
            <a:pPr lvl="1">
              <a:lnSpc>
                <a:spcPct val="100000"/>
              </a:lnSpc>
            </a:pPr>
            <a:r>
              <a:rPr lang="en-GB" b="1" i="1" dirty="0">
                <a:latin typeface="Times New Roman" panose="02020603050405020304" pitchFamily="18" charset="0"/>
                <a:cs typeface="Times New Roman" panose="02020603050405020304" pitchFamily="18" charset="0"/>
              </a:rPr>
              <a:t>Main group elements</a:t>
            </a:r>
          </a:p>
          <a:p>
            <a:pPr lvl="2">
              <a:lnSpc>
                <a:spcPct val="100000"/>
              </a:lnSpc>
            </a:pPr>
            <a:r>
              <a:rPr lang="en-GB" sz="2400" dirty="0">
                <a:latin typeface="Times New Roman" panose="02020603050405020304" pitchFamily="18" charset="0"/>
                <a:cs typeface="Times New Roman" panose="02020603050405020304" pitchFamily="18" charset="0"/>
              </a:rPr>
              <a:t>Elements from the same group have similar chemical properties.</a:t>
            </a:r>
          </a:p>
          <a:p>
            <a:pPr lvl="3">
              <a:lnSpc>
                <a:spcPct val="100000"/>
              </a:lnSpc>
            </a:pPr>
            <a:r>
              <a:rPr lang="en-GB" sz="2200" dirty="0">
                <a:latin typeface="Times New Roman" panose="02020603050405020304" pitchFamily="18" charset="0"/>
                <a:cs typeface="Times New Roman" panose="02020603050405020304" pitchFamily="18" charset="0"/>
              </a:rPr>
              <a:t> For example, Covalent molecules: SiCl</a:t>
            </a:r>
            <a:r>
              <a:rPr lang="en-GB" sz="2200" baseline="-25000" dirty="0">
                <a:latin typeface="Times New Roman" panose="02020603050405020304" pitchFamily="18" charset="0"/>
                <a:cs typeface="Times New Roman" panose="02020603050405020304" pitchFamily="18" charset="0"/>
              </a:rPr>
              <a:t>4</a:t>
            </a:r>
            <a:r>
              <a:rPr lang="en-GB" sz="2200" dirty="0">
                <a:latin typeface="Times New Roman" panose="02020603050405020304" pitchFamily="18" charset="0"/>
                <a:cs typeface="Times New Roman" panose="02020603050405020304" pitchFamily="18" charset="0"/>
              </a:rPr>
              <a:t>, SnCl</a:t>
            </a:r>
            <a:r>
              <a:rPr lang="en-GB" sz="2200" baseline="-25000" dirty="0">
                <a:latin typeface="Times New Roman" panose="02020603050405020304" pitchFamily="18" charset="0"/>
                <a:cs typeface="Times New Roman" panose="02020603050405020304" pitchFamily="18" charset="0"/>
              </a:rPr>
              <a:t>4</a:t>
            </a:r>
            <a:r>
              <a:rPr lang="en-GB" sz="2200" dirty="0">
                <a:latin typeface="Times New Roman" panose="02020603050405020304" pitchFamily="18" charset="0"/>
                <a:cs typeface="Times New Roman" panose="02020603050405020304" pitchFamily="18" charset="0"/>
              </a:rPr>
              <a:t>, CF</a:t>
            </a:r>
            <a:r>
              <a:rPr lang="en-GB" sz="2200" baseline="-25000" dirty="0">
                <a:latin typeface="Times New Roman" panose="02020603050405020304" pitchFamily="18" charset="0"/>
                <a:cs typeface="Times New Roman" panose="02020603050405020304" pitchFamily="18" charset="0"/>
              </a:rPr>
              <a:t>4</a:t>
            </a:r>
            <a:r>
              <a:rPr lang="en-GB" sz="2200" b="1" baseline="-25000" dirty="0">
                <a:latin typeface="Times New Roman" panose="02020603050405020304" pitchFamily="18" charset="0"/>
                <a:cs typeface="Times New Roman" panose="02020603050405020304" pitchFamily="18" charset="0"/>
              </a:rPr>
              <a:t> </a:t>
            </a:r>
            <a:r>
              <a:rPr lang="en-GB" sz="2200" dirty="0">
                <a:latin typeface="Times New Roman" panose="02020603050405020304" pitchFamily="18" charset="0"/>
                <a:cs typeface="Times New Roman" panose="02020603050405020304" pitchFamily="18" charset="0"/>
              </a:rPr>
              <a:t>have similar structure &amp; bonds.</a:t>
            </a:r>
          </a:p>
          <a:p>
            <a:pPr lvl="3">
              <a:lnSpc>
                <a:spcPct val="100000"/>
              </a:lnSpc>
            </a:pPr>
            <a:r>
              <a:rPr lang="en-GB" sz="2200" dirty="0">
                <a:latin typeface="Times New Roman" panose="02020603050405020304" pitchFamily="18" charset="0"/>
                <a:cs typeface="Times New Roman" panose="02020603050405020304" pitchFamily="18" charset="0"/>
              </a:rPr>
              <a:t>Ionic molecules: NaCl, LiCl, </a:t>
            </a:r>
            <a:r>
              <a:rPr lang="en-GB" sz="2200" dirty="0" err="1">
                <a:latin typeface="Times New Roman" panose="02020603050405020304" pitchFamily="18" charset="0"/>
                <a:cs typeface="Times New Roman" panose="02020603050405020304" pitchFamily="18" charset="0"/>
              </a:rPr>
              <a:t>NaF</a:t>
            </a:r>
            <a:r>
              <a:rPr lang="en-GB" sz="2200" dirty="0">
                <a:latin typeface="Times New Roman" panose="02020603050405020304" pitchFamily="18" charset="0"/>
                <a:cs typeface="Times New Roman" panose="02020603050405020304" pitchFamily="18" charset="0"/>
              </a:rPr>
              <a:t>, </a:t>
            </a:r>
            <a:r>
              <a:rPr lang="en-GB" sz="2200" dirty="0" err="1">
                <a:latin typeface="Times New Roman" panose="02020603050405020304" pitchFamily="18" charset="0"/>
                <a:cs typeface="Times New Roman" panose="02020603050405020304" pitchFamily="18" charset="0"/>
              </a:rPr>
              <a:t>KBr</a:t>
            </a:r>
            <a:r>
              <a:rPr lang="en-GB" sz="2200" dirty="0">
                <a:latin typeface="Times New Roman" panose="02020603050405020304" pitchFamily="18" charset="0"/>
                <a:cs typeface="Times New Roman" panose="02020603050405020304" pitchFamily="18" charset="0"/>
              </a:rPr>
              <a:t> have similar structures &amp; form neutral compounds with 1:1 ratio.</a:t>
            </a:r>
            <a:endParaRPr lang="en-GB" dirty="0">
              <a:latin typeface="Times New Roman" panose="02020603050405020304" pitchFamily="18" charset="0"/>
              <a:cs typeface="Times New Roman" panose="02020603050405020304" pitchFamily="18" charset="0"/>
            </a:endParaRPr>
          </a:p>
          <a:p>
            <a:pPr lvl="1">
              <a:lnSpc>
                <a:spcPct val="100000"/>
              </a:lnSpc>
            </a:pPr>
            <a:r>
              <a:rPr lang="en-GB" b="1" i="1" dirty="0">
                <a:latin typeface="Times New Roman" panose="02020603050405020304" pitchFamily="18" charset="0"/>
                <a:cs typeface="Times New Roman" panose="02020603050405020304" pitchFamily="18" charset="0"/>
              </a:rPr>
              <a:t>Transition metals (TMs)</a:t>
            </a:r>
          </a:p>
          <a:p>
            <a:pPr lvl="2">
              <a:lnSpc>
                <a:spcPct val="100000"/>
              </a:lnSpc>
            </a:pPr>
            <a:r>
              <a:rPr lang="en-GB" sz="2600" dirty="0">
                <a:latin typeface="Times New Roman" panose="02020603050405020304" pitchFamily="18" charset="0"/>
                <a:cs typeface="Times New Roman" panose="02020603050405020304" pitchFamily="18" charset="0"/>
              </a:rPr>
              <a:t>The chemistry of TMs is complicated because most TMs have multiple charges (Fe</a:t>
            </a:r>
            <a:r>
              <a:rPr lang="en-GB" sz="2600" baseline="30000" dirty="0">
                <a:latin typeface="Times New Roman" panose="02020603050405020304" pitchFamily="18" charset="0"/>
                <a:cs typeface="Times New Roman" panose="02020603050405020304" pitchFamily="18" charset="0"/>
              </a:rPr>
              <a:t>2+ </a:t>
            </a:r>
            <a:r>
              <a:rPr lang="en-GB" sz="2600" dirty="0">
                <a:latin typeface="Times New Roman" panose="02020603050405020304" pitchFamily="18" charset="0"/>
                <a:cs typeface="Times New Roman" panose="02020603050405020304" pitchFamily="18" charset="0"/>
              </a:rPr>
              <a:t>&amp; Fe</a:t>
            </a:r>
            <a:r>
              <a:rPr lang="en-GB" sz="2600" baseline="30000" dirty="0">
                <a:latin typeface="Times New Roman" panose="02020603050405020304" pitchFamily="18" charset="0"/>
                <a:cs typeface="Times New Roman" panose="02020603050405020304" pitchFamily="18" charset="0"/>
              </a:rPr>
              <a:t>3+</a:t>
            </a:r>
            <a:r>
              <a:rPr lang="en-GB" sz="2600" dirty="0">
                <a:latin typeface="Times New Roman" panose="02020603050405020304" pitchFamily="18" charset="0"/>
                <a:cs typeface="Times New Roman" panose="02020603050405020304" pitchFamily="18" charset="0"/>
              </a:rPr>
              <a:t>) </a:t>
            </a:r>
          </a:p>
          <a:p>
            <a:pPr lvl="2">
              <a:lnSpc>
                <a:spcPct val="100000"/>
              </a:lnSpc>
            </a:pPr>
            <a:r>
              <a:rPr lang="en-GB" sz="2600" dirty="0">
                <a:latin typeface="Times New Roman" panose="02020603050405020304" pitchFamily="18" charset="0"/>
                <a:cs typeface="Times New Roman" panose="02020603050405020304" pitchFamily="18" charset="0"/>
              </a:rPr>
              <a:t>FeCl</a:t>
            </a:r>
            <a:r>
              <a:rPr lang="en-GB" sz="2600" baseline="-25000" dirty="0">
                <a:latin typeface="Times New Roman" panose="02020603050405020304" pitchFamily="18" charset="0"/>
                <a:cs typeface="Times New Roman" panose="02020603050405020304" pitchFamily="18" charset="0"/>
              </a:rPr>
              <a:t>2</a:t>
            </a:r>
            <a:r>
              <a:rPr lang="en-GB" sz="2600" dirty="0">
                <a:latin typeface="Times New Roman" panose="02020603050405020304" pitchFamily="18" charset="0"/>
                <a:cs typeface="Times New Roman" panose="02020603050405020304" pitchFamily="18" charset="0"/>
              </a:rPr>
              <a:t> &amp; FeCl</a:t>
            </a:r>
            <a:r>
              <a:rPr lang="en-GB" sz="2600" baseline="-25000" dirty="0">
                <a:latin typeface="Times New Roman" panose="02020603050405020304" pitchFamily="18" charset="0"/>
                <a:cs typeface="Times New Roman" panose="02020603050405020304" pitchFamily="18" charset="0"/>
              </a:rPr>
              <a:t>3</a:t>
            </a:r>
            <a:r>
              <a:rPr lang="en-GB" sz="2600" dirty="0">
                <a:latin typeface="Times New Roman" panose="02020603050405020304" pitchFamily="18" charset="0"/>
                <a:cs typeface="Times New Roman" panose="02020603050405020304" pitchFamily="18" charset="0"/>
              </a:rPr>
              <a:t> have different appearance &amp; properties</a:t>
            </a:r>
          </a:p>
          <a:p>
            <a:pPr lvl="2">
              <a:lnSpc>
                <a:spcPct val="100000"/>
              </a:lnSpc>
            </a:pPr>
            <a:r>
              <a:rPr lang="en-GB" sz="2600" dirty="0">
                <a:latin typeface="Times New Roman" panose="02020603050405020304" pitchFamily="18" charset="0"/>
                <a:cs typeface="Times New Roman" panose="02020603050405020304" pitchFamily="18" charset="0"/>
              </a:rPr>
              <a:t>Most TMS can form cations with 2+ charge. </a:t>
            </a:r>
          </a:p>
          <a:p>
            <a:pPr lvl="1">
              <a:lnSpc>
                <a:spcPct val="100000"/>
              </a:lnSpc>
            </a:pPr>
            <a:r>
              <a:rPr lang="en-GB" b="1" dirty="0">
                <a:latin typeface="Times New Roman" panose="02020603050405020304" pitchFamily="18" charset="0"/>
                <a:cs typeface="Times New Roman" panose="02020603050405020304" pitchFamily="18" charset="0"/>
              </a:rPr>
              <a:t>Lanthanides</a:t>
            </a:r>
          </a:p>
          <a:p>
            <a:pPr lvl="1">
              <a:lnSpc>
                <a:spcPct val="100000"/>
              </a:lnSpc>
            </a:pPr>
            <a:r>
              <a:rPr lang="en-GB" b="1" dirty="0">
                <a:latin typeface="Times New Roman" panose="02020603050405020304" pitchFamily="18" charset="0"/>
                <a:cs typeface="Times New Roman" panose="02020603050405020304" pitchFamily="18" charset="0"/>
              </a:rPr>
              <a:t>Actinides</a:t>
            </a:r>
          </a:p>
          <a:p>
            <a:pPr marL="457200" lvl="1" indent="0">
              <a:lnSpc>
                <a:spcPct val="100000"/>
              </a:lnSpc>
              <a:buNone/>
            </a:pPr>
            <a:endParaRPr lang="en-GB"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F88B913-A7AF-4A97-84EF-368AAC4E24D8}"/>
              </a:ext>
            </a:extLst>
          </p:cNvPr>
          <p:cNvSpPr/>
          <p:nvPr/>
        </p:nvSpPr>
        <p:spPr>
          <a:xfrm>
            <a:off x="2510670" y="5657671"/>
            <a:ext cx="6039441" cy="1200329"/>
          </a:xfrm>
          <a:prstGeom prst="rect">
            <a:avLst/>
          </a:prstGeom>
          <a:ln>
            <a:solidFill>
              <a:srgbClr val="FF0000"/>
            </a:solidFill>
          </a:ln>
        </p:spPr>
        <p:txBody>
          <a:bodyPr wrap="square">
            <a:spAutoFit/>
          </a:bodyPr>
          <a:lstStyle/>
          <a:p>
            <a:pPr marL="285750" indent="-285750">
              <a:buFont typeface="Arial" panose="020B0604020202020204" pitchFamily="34" charset="0"/>
              <a:buChar char="•"/>
            </a:pPr>
            <a:r>
              <a:rPr lang="en-US" i="1" dirty="0">
                <a:solidFill>
                  <a:srgbClr val="000000"/>
                </a:solidFill>
                <a:latin typeface="Times New Roman" panose="02020603050405020304" pitchFamily="18" charset="0"/>
                <a:cs typeface="Times New Roman" panose="02020603050405020304" pitchFamily="18" charset="0"/>
              </a:rPr>
              <a:t>Lanthanides</a:t>
            </a:r>
            <a:r>
              <a:rPr lang="en-US" dirty="0">
                <a:solidFill>
                  <a:srgbClr val="000000"/>
                </a:solidFill>
                <a:latin typeface="Times New Roman" panose="02020603050405020304" pitchFamily="18" charset="0"/>
                <a:cs typeface="Times New Roman" panose="02020603050405020304" pitchFamily="18" charset="0"/>
              </a:rPr>
              <a:t> and the </a:t>
            </a:r>
            <a:r>
              <a:rPr lang="en-US" i="1" dirty="0">
                <a:solidFill>
                  <a:srgbClr val="000000"/>
                </a:solidFill>
                <a:latin typeface="Times New Roman" panose="02020603050405020304" pitchFamily="18" charset="0"/>
                <a:cs typeface="Times New Roman" panose="02020603050405020304" pitchFamily="18" charset="0"/>
              </a:rPr>
              <a:t>actinides</a:t>
            </a:r>
            <a:r>
              <a:rPr lang="en-US" dirty="0">
                <a:solidFill>
                  <a:srgbClr val="000000"/>
                </a:solidFill>
                <a:latin typeface="Times New Roman" panose="02020603050405020304" pitchFamily="18" charset="0"/>
                <a:cs typeface="Times New Roman" panose="02020603050405020304" pitchFamily="18" charset="0"/>
              </a:rPr>
              <a:t> at the bottom of the table are sometimes known as the </a:t>
            </a:r>
            <a:r>
              <a:rPr lang="en-US" i="1" dirty="0">
                <a:solidFill>
                  <a:srgbClr val="000000"/>
                </a:solidFill>
                <a:latin typeface="Times New Roman" panose="02020603050405020304" pitchFamily="18" charset="0"/>
                <a:cs typeface="Times New Roman" panose="02020603050405020304" pitchFamily="18" charset="0"/>
              </a:rPr>
              <a:t>inner transition metals.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have atomic numbers that fall between the first and second elements in the last two rows of the transition metals.</a:t>
            </a:r>
            <a:endParaRPr lang="en-00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BF1C7E5-54B8-4F49-B7EE-71E1518F7A0D}"/>
              </a:ext>
            </a:extLst>
          </p:cNvPr>
          <p:cNvPicPr>
            <a:picLocks noChangeAspect="1"/>
          </p:cNvPicPr>
          <p:nvPr/>
        </p:nvPicPr>
        <p:blipFill>
          <a:blip r:embed="rId3"/>
          <a:stretch>
            <a:fillRect/>
          </a:stretch>
        </p:blipFill>
        <p:spPr>
          <a:xfrm>
            <a:off x="8583024" y="5062195"/>
            <a:ext cx="3460973" cy="1723216"/>
          </a:xfrm>
          <a:prstGeom prst="rect">
            <a:avLst/>
          </a:prstGeom>
        </p:spPr>
      </p:pic>
    </p:spTree>
    <p:extLst>
      <p:ext uri="{BB962C8B-B14F-4D97-AF65-F5344CB8AC3E}">
        <p14:creationId xmlns:p14="http://schemas.microsoft.com/office/powerpoint/2010/main" val="2214302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168FE8-586A-4B2A-BA27-2B5D623BE3D4}"/>
              </a:ext>
            </a:extLst>
          </p:cNvPr>
          <p:cNvSpPr>
            <a:spLocks noGrp="1"/>
          </p:cNvSpPr>
          <p:nvPr>
            <p:ph idx="1"/>
          </p:nvPr>
        </p:nvSpPr>
        <p:spPr/>
        <p:txBody>
          <a:bodyPr/>
          <a:lstStyle/>
          <a:p>
            <a:endParaRPr lang="zh-CN" altLang="en-US"/>
          </a:p>
        </p:txBody>
      </p:sp>
      <p:pic>
        <p:nvPicPr>
          <p:cNvPr id="4" name="Picture 3">
            <a:extLst>
              <a:ext uri="{FF2B5EF4-FFF2-40B4-BE49-F238E27FC236}">
                <a16:creationId xmlns:a16="http://schemas.microsoft.com/office/drawing/2014/main" id="{D36162F3-3999-4AD1-9DA7-15C5323DF8ED}"/>
              </a:ext>
            </a:extLst>
          </p:cNvPr>
          <p:cNvPicPr>
            <a:picLocks noChangeAspect="1"/>
          </p:cNvPicPr>
          <p:nvPr/>
        </p:nvPicPr>
        <p:blipFill>
          <a:blip r:embed="rId2"/>
          <a:stretch>
            <a:fillRect/>
          </a:stretch>
        </p:blipFill>
        <p:spPr>
          <a:xfrm>
            <a:off x="619125" y="439600"/>
            <a:ext cx="11152813" cy="6113696"/>
          </a:xfrm>
          <a:prstGeom prst="rect">
            <a:avLst/>
          </a:prstGeom>
        </p:spPr>
      </p:pic>
      <p:sp>
        <p:nvSpPr>
          <p:cNvPr id="5" name="TextBox 4">
            <a:extLst>
              <a:ext uri="{FF2B5EF4-FFF2-40B4-BE49-F238E27FC236}">
                <a16:creationId xmlns:a16="http://schemas.microsoft.com/office/drawing/2014/main" id="{DFD39181-41B4-407F-91B7-7233B8B42D6D}"/>
              </a:ext>
            </a:extLst>
          </p:cNvPr>
          <p:cNvSpPr txBox="1"/>
          <p:nvPr/>
        </p:nvSpPr>
        <p:spPr>
          <a:xfrm>
            <a:off x="942975" y="160338"/>
            <a:ext cx="485775" cy="307777"/>
          </a:xfrm>
          <a:prstGeom prst="rect">
            <a:avLst/>
          </a:prstGeom>
          <a:noFill/>
        </p:spPr>
        <p:txBody>
          <a:bodyPr wrap="square" rtlCol="0">
            <a:spAutoFit/>
          </a:bodyPr>
          <a:lstStyle/>
          <a:p>
            <a:r>
              <a:rPr lang="en-US" altLang="zh-CN" sz="1400" b="1" dirty="0">
                <a:solidFill>
                  <a:srgbClr val="FF0000"/>
                </a:solidFill>
              </a:rPr>
              <a:t>1</a:t>
            </a:r>
            <a:endParaRPr lang="zh-CN" altLang="en-US" sz="1400" b="1" dirty="0">
              <a:solidFill>
                <a:srgbClr val="FF0000"/>
              </a:solidFill>
            </a:endParaRPr>
          </a:p>
        </p:txBody>
      </p:sp>
      <p:sp>
        <p:nvSpPr>
          <p:cNvPr id="6" name="TextBox 5">
            <a:extLst>
              <a:ext uri="{FF2B5EF4-FFF2-40B4-BE49-F238E27FC236}">
                <a16:creationId xmlns:a16="http://schemas.microsoft.com/office/drawing/2014/main" id="{B47CB016-DFD4-48AF-8384-0409E5CE645F}"/>
              </a:ext>
            </a:extLst>
          </p:cNvPr>
          <p:cNvSpPr txBox="1"/>
          <p:nvPr/>
        </p:nvSpPr>
        <p:spPr>
          <a:xfrm>
            <a:off x="1733550" y="769938"/>
            <a:ext cx="485775" cy="307777"/>
          </a:xfrm>
          <a:prstGeom prst="rect">
            <a:avLst/>
          </a:prstGeom>
          <a:noFill/>
        </p:spPr>
        <p:txBody>
          <a:bodyPr wrap="square" rtlCol="0">
            <a:spAutoFit/>
          </a:bodyPr>
          <a:lstStyle/>
          <a:p>
            <a:r>
              <a:rPr lang="en-GB" altLang="zh-CN" sz="1400" b="1" dirty="0">
                <a:solidFill>
                  <a:srgbClr val="FF0000"/>
                </a:solidFill>
              </a:rPr>
              <a:t>2</a:t>
            </a:r>
            <a:endParaRPr lang="zh-CN" altLang="en-US" sz="1400" b="1" dirty="0">
              <a:solidFill>
                <a:srgbClr val="FF0000"/>
              </a:solidFill>
            </a:endParaRPr>
          </a:p>
        </p:txBody>
      </p:sp>
      <p:sp>
        <p:nvSpPr>
          <p:cNvPr id="7" name="TextBox 6">
            <a:extLst>
              <a:ext uri="{FF2B5EF4-FFF2-40B4-BE49-F238E27FC236}">
                <a16:creationId xmlns:a16="http://schemas.microsoft.com/office/drawing/2014/main" id="{100DA269-DBF9-4488-BF97-1004E254F8CA}"/>
              </a:ext>
            </a:extLst>
          </p:cNvPr>
          <p:cNvSpPr txBox="1"/>
          <p:nvPr/>
        </p:nvSpPr>
        <p:spPr>
          <a:xfrm>
            <a:off x="8143875" y="769938"/>
            <a:ext cx="485775" cy="307777"/>
          </a:xfrm>
          <a:prstGeom prst="rect">
            <a:avLst/>
          </a:prstGeom>
          <a:noFill/>
        </p:spPr>
        <p:txBody>
          <a:bodyPr wrap="square" rtlCol="0">
            <a:spAutoFit/>
          </a:bodyPr>
          <a:lstStyle/>
          <a:p>
            <a:r>
              <a:rPr lang="en-US" altLang="zh-CN" sz="1400" b="1" dirty="0">
                <a:solidFill>
                  <a:srgbClr val="FF0000"/>
                </a:solidFill>
              </a:rPr>
              <a:t>13</a:t>
            </a:r>
            <a:endParaRPr lang="zh-CN" altLang="en-US" sz="1400" b="1" dirty="0">
              <a:solidFill>
                <a:srgbClr val="FF0000"/>
              </a:solidFill>
            </a:endParaRPr>
          </a:p>
        </p:txBody>
      </p:sp>
      <p:sp>
        <p:nvSpPr>
          <p:cNvPr id="8" name="TextBox 7">
            <a:extLst>
              <a:ext uri="{FF2B5EF4-FFF2-40B4-BE49-F238E27FC236}">
                <a16:creationId xmlns:a16="http://schemas.microsoft.com/office/drawing/2014/main" id="{ED47E408-566A-40D0-B100-A2637DEF9B6D}"/>
              </a:ext>
            </a:extLst>
          </p:cNvPr>
          <p:cNvSpPr txBox="1"/>
          <p:nvPr/>
        </p:nvSpPr>
        <p:spPr>
          <a:xfrm>
            <a:off x="8724900" y="769938"/>
            <a:ext cx="485775" cy="307777"/>
          </a:xfrm>
          <a:prstGeom prst="rect">
            <a:avLst/>
          </a:prstGeom>
          <a:noFill/>
        </p:spPr>
        <p:txBody>
          <a:bodyPr wrap="square" rtlCol="0">
            <a:spAutoFit/>
          </a:bodyPr>
          <a:lstStyle/>
          <a:p>
            <a:r>
              <a:rPr lang="en-US" altLang="zh-CN" sz="1400" b="1" dirty="0">
                <a:solidFill>
                  <a:srgbClr val="FF0000"/>
                </a:solidFill>
              </a:rPr>
              <a:t>14</a:t>
            </a:r>
            <a:endParaRPr lang="zh-CN" altLang="en-US" sz="1400" b="1" dirty="0">
              <a:solidFill>
                <a:srgbClr val="FF0000"/>
              </a:solidFill>
            </a:endParaRPr>
          </a:p>
        </p:txBody>
      </p:sp>
      <p:sp>
        <p:nvSpPr>
          <p:cNvPr id="9" name="TextBox 8">
            <a:extLst>
              <a:ext uri="{FF2B5EF4-FFF2-40B4-BE49-F238E27FC236}">
                <a16:creationId xmlns:a16="http://schemas.microsoft.com/office/drawing/2014/main" id="{134DE330-F1B1-49D8-8B5A-2EB758FE78B1}"/>
              </a:ext>
            </a:extLst>
          </p:cNvPr>
          <p:cNvSpPr txBox="1"/>
          <p:nvPr/>
        </p:nvSpPr>
        <p:spPr>
          <a:xfrm>
            <a:off x="9429750" y="769938"/>
            <a:ext cx="485775" cy="307777"/>
          </a:xfrm>
          <a:prstGeom prst="rect">
            <a:avLst/>
          </a:prstGeom>
          <a:noFill/>
        </p:spPr>
        <p:txBody>
          <a:bodyPr wrap="square" rtlCol="0">
            <a:spAutoFit/>
          </a:bodyPr>
          <a:lstStyle/>
          <a:p>
            <a:r>
              <a:rPr lang="en-US" altLang="zh-CN" sz="1400" b="1" dirty="0">
                <a:solidFill>
                  <a:srgbClr val="FF0000"/>
                </a:solidFill>
              </a:rPr>
              <a:t>15</a:t>
            </a:r>
            <a:endParaRPr lang="zh-CN" altLang="en-US" sz="1400" b="1" dirty="0">
              <a:solidFill>
                <a:srgbClr val="FF0000"/>
              </a:solidFill>
            </a:endParaRPr>
          </a:p>
        </p:txBody>
      </p:sp>
      <p:sp>
        <p:nvSpPr>
          <p:cNvPr id="10" name="TextBox 9">
            <a:extLst>
              <a:ext uri="{FF2B5EF4-FFF2-40B4-BE49-F238E27FC236}">
                <a16:creationId xmlns:a16="http://schemas.microsoft.com/office/drawing/2014/main" id="{89A1F545-73C7-4DBA-BE4D-9A84F6500F8F}"/>
              </a:ext>
            </a:extLst>
          </p:cNvPr>
          <p:cNvSpPr txBox="1"/>
          <p:nvPr/>
        </p:nvSpPr>
        <p:spPr>
          <a:xfrm>
            <a:off x="10039350" y="769938"/>
            <a:ext cx="485775" cy="307777"/>
          </a:xfrm>
          <a:prstGeom prst="rect">
            <a:avLst/>
          </a:prstGeom>
          <a:noFill/>
        </p:spPr>
        <p:txBody>
          <a:bodyPr wrap="square" rtlCol="0">
            <a:spAutoFit/>
          </a:bodyPr>
          <a:lstStyle/>
          <a:p>
            <a:r>
              <a:rPr lang="en-US" altLang="zh-CN" sz="1400" b="1" dirty="0">
                <a:solidFill>
                  <a:srgbClr val="FF0000"/>
                </a:solidFill>
              </a:rPr>
              <a:t>16</a:t>
            </a:r>
            <a:endParaRPr lang="zh-CN" altLang="en-US" sz="1400" b="1" dirty="0">
              <a:solidFill>
                <a:srgbClr val="FF0000"/>
              </a:solidFill>
            </a:endParaRPr>
          </a:p>
        </p:txBody>
      </p:sp>
      <p:sp>
        <p:nvSpPr>
          <p:cNvPr id="11" name="TextBox 10">
            <a:extLst>
              <a:ext uri="{FF2B5EF4-FFF2-40B4-BE49-F238E27FC236}">
                <a16:creationId xmlns:a16="http://schemas.microsoft.com/office/drawing/2014/main" id="{D309301F-F6C3-4452-9DE9-69D0A162EC49}"/>
              </a:ext>
            </a:extLst>
          </p:cNvPr>
          <p:cNvSpPr txBox="1"/>
          <p:nvPr/>
        </p:nvSpPr>
        <p:spPr>
          <a:xfrm>
            <a:off x="10648950" y="794753"/>
            <a:ext cx="485775" cy="307777"/>
          </a:xfrm>
          <a:prstGeom prst="rect">
            <a:avLst/>
          </a:prstGeom>
          <a:noFill/>
        </p:spPr>
        <p:txBody>
          <a:bodyPr wrap="square" rtlCol="0">
            <a:spAutoFit/>
          </a:bodyPr>
          <a:lstStyle/>
          <a:p>
            <a:r>
              <a:rPr lang="en-US" altLang="zh-CN" sz="1400" b="1" dirty="0">
                <a:solidFill>
                  <a:srgbClr val="FF0000"/>
                </a:solidFill>
              </a:rPr>
              <a:t>17</a:t>
            </a:r>
            <a:endParaRPr lang="zh-CN" altLang="en-US" sz="1400" b="1" dirty="0">
              <a:solidFill>
                <a:srgbClr val="FF0000"/>
              </a:solidFill>
            </a:endParaRPr>
          </a:p>
        </p:txBody>
      </p:sp>
      <p:sp>
        <p:nvSpPr>
          <p:cNvPr id="12" name="TextBox 11">
            <a:extLst>
              <a:ext uri="{FF2B5EF4-FFF2-40B4-BE49-F238E27FC236}">
                <a16:creationId xmlns:a16="http://schemas.microsoft.com/office/drawing/2014/main" id="{CE42F86F-E208-475B-AEAC-4A96E3F8D83D}"/>
              </a:ext>
            </a:extLst>
          </p:cNvPr>
          <p:cNvSpPr txBox="1"/>
          <p:nvPr/>
        </p:nvSpPr>
        <p:spPr>
          <a:xfrm>
            <a:off x="11215687" y="160338"/>
            <a:ext cx="485775" cy="307777"/>
          </a:xfrm>
          <a:prstGeom prst="rect">
            <a:avLst/>
          </a:prstGeom>
          <a:noFill/>
        </p:spPr>
        <p:txBody>
          <a:bodyPr wrap="square" rtlCol="0">
            <a:spAutoFit/>
          </a:bodyPr>
          <a:lstStyle/>
          <a:p>
            <a:r>
              <a:rPr lang="en-US" altLang="zh-CN" sz="1400" b="1" dirty="0">
                <a:solidFill>
                  <a:srgbClr val="FF0000"/>
                </a:solidFill>
              </a:rPr>
              <a:t>18</a:t>
            </a:r>
            <a:endParaRPr lang="zh-CN" altLang="en-US" sz="1400" b="1" dirty="0">
              <a:solidFill>
                <a:srgbClr val="FF0000"/>
              </a:solidFill>
            </a:endParaRPr>
          </a:p>
        </p:txBody>
      </p:sp>
      <p:sp>
        <p:nvSpPr>
          <p:cNvPr id="13" name="TextBox 12">
            <a:extLst>
              <a:ext uri="{FF2B5EF4-FFF2-40B4-BE49-F238E27FC236}">
                <a16:creationId xmlns:a16="http://schemas.microsoft.com/office/drawing/2014/main" id="{3DE1AEDF-7897-4237-8D1F-950931789C0B}"/>
              </a:ext>
            </a:extLst>
          </p:cNvPr>
          <p:cNvSpPr txBox="1"/>
          <p:nvPr/>
        </p:nvSpPr>
        <p:spPr>
          <a:xfrm>
            <a:off x="2114550" y="2116276"/>
            <a:ext cx="485775" cy="307777"/>
          </a:xfrm>
          <a:prstGeom prst="rect">
            <a:avLst/>
          </a:prstGeom>
          <a:noFill/>
        </p:spPr>
        <p:txBody>
          <a:bodyPr wrap="square" rtlCol="0">
            <a:spAutoFit/>
          </a:bodyPr>
          <a:lstStyle/>
          <a:p>
            <a:r>
              <a:rPr lang="en-US" altLang="zh-CN" sz="1400" b="1" dirty="0">
                <a:solidFill>
                  <a:srgbClr val="0070C0"/>
                </a:solidFill>
              </a:rPr>
              <a:t>3</a:t>
            </a:r>
            <a:endParaRPr lang="zh-CN" altLang="en-US" sz="1400" b="1" dirty="0">
              <a:solidFill>
                <a:srgbClr val="0070C0"/>
              </a:solidFill>
            </a:endParaRPr>
          </a:p>
        </p:txBody>
      </p:sp>
      <p:sp>
        <p:nvSpPr>
          <p:cNvPr id="14" name="TextBox 13">
            <a:extLst>
              <a:ext uri="{FF2B5EF4-FFF2-40B4-BE49-F238E27FC236}">
                <a16:creationId xmlns:a16="http://schemas.microsoft.com/office/drawing/2014/main" id="{0F3D11B3-AAB7-4C68-870B-EC10624AD23D}"/>
              </a:ext>
            </a:extLst>
          </p:cNvPr>
          <p:cNvSpPr txBox="1"/>
          <p:nvPr/>
        </p:nvSpPr>
        <p:spPr>
          <a:xfrm>
            <a:off x="2733675" y="2117764"/>
            <a:ext cx="485775" cy="307777"/>
          </a:xfrm>
          <a:prstGeom prst="rect">
            <a:avLst/>
          </a:prstGeom>
          <a:noFill/>
        </p:spPr>
        <p:txBody>
          <a:bodyPr wrap="square" rtlCol="0">
            <a:spAutoFit/>
          </a:bodyPr>
          <a:lstStyle/>
          <a:p>
            <a:r>
              <a:rPr lang="en-US" altLang="zh-CN" sz="1400" b="1" dirty="0">
                <a:solidFill>
                  <a:srgbClr val="0070C0"/>
                </a:solidFill>
              </a:rPr>
              <a:t>4</a:t>
            </a:r>
            <a:endParaRPr lang="zh-CN" altLang="en-US" sz="1400" b="1" dirty="0">
              <a:solidFill>
                <a:srgbClr val="0070C0"/>
              </a:solidFill>
            </a:endParaRPr>
          </a:p>
        </p:txBody>
      </p:sp>
      <p:sp>
        <p:nvSpPr>
          <p:cNvPr id="16" name="TextBox 15">
            <a:extLst>
              <a:ext uri="{FF2B5EF4-FFF2-40B4-BE49-F238E27FC236}">
                <a16:creationId xmlns:a16="http://schemas.microsoft.com/office/drawing/2014/main" id="{F6315931-77AE-4CAC-B10B-452885376113}"/>
              </a:ext>
            </a:extLst>
          </p:cNvPr>
          <p:cNvSpPr txBox="1"/>
          <p:nvPr/>
        </p:nvSpPr>
        <p:spPr>
          <a:xfrm>
            <a:off x="3314700" y="2116276"/>
            <a:ext cx="485775" cy="307777"/>
          </a:xfrm>
          <a:prstGeom prst="rect">
            <a:avLst/>
          </a:prstGeom>
          <a:noFill/>
        </p:spPr>
        <p:txBody>
          <a:bodyPr wrap="square" rtlCol="0">
            <a:spAutoFit/>
          </a:bodyPr>
          <a:lstStyle/>
          <a:p>
            <a:r>
              <a:rPr lang="en-US" altLang="zh-CN" sz="1400" b="1" dirty="0">
                <a:solidFill>
                  <a:srgbClr val="0070C0"/>
                </a:solidFill>
              </a:rPr>
              <a:t>5</a:t>
            </a:r>
            <a:endParaRPr lang="zh-CN" altLang="en-US" sz="1400" b="1" dirty="0">
              <a:solidFill>
                <a:srgbClr val="0070C0"/>
              </a:solidFill>
            </a:endParaRPr>
          </a:p>
        </p:txBody>
      </p:sp>
      <p:sp>
        <p:nvSpPr>
          <p:cNvPr id="17" name="TextBox 16">
            <a:extLst>
              <a:ext uri="{FF2B5EF4-FFF2-40B4-BE49-F238E27FC236}">
                <a16:creationId xmlns:a16="http://schemas.microsoft.com/office/drawing/2014/main" id="{1352CB03-5268-4A15-A8AD-F82775429EAD}"/>
              </a:ext>
            </a:extLst>
          </p:cNvPr>
          <p:cNvSpPr txBox="1"/>
          <p:nvPr/>
        </p:nvSpPr>
        <p:spPr>
          <a:xfrm>
            <a:off x="3933825" y="2116276"/>
            <a:ext cx="485775" cy="307777"/>
          </a:xfrm>
          <a:prstGeom prst="rect">
            <a:avLst/>
          </a:prstGeom>
          <a:noFill/>
        </p:spPr>
        <p:txBody>
          <a:bodyPr wrap="square" rtlCol="0">
            <a:spAutoFit/>
          </a:bodyPr>
          <a:lstStyle/>
          <a:p>
            <a:r>
              <a:rPr lang="en-US" altLang="zh-CN" sz="1400" b="1" dirty="0">
                <a:solidFill>
                  <a:srgbClr val="0070C0"/>
                </a:solidFill>
              </a:rPr>
              <a:t>6</a:t>
            </a:r>
            <a:endParaRPr lang="zh-CN" altLang="en-US" sz="1400" b="1" dirty="0">
              <a:solidFill>
                <a:srgbClr val="0070C0"/>
              </a:solidFill>
            </a:endParaRPr>
          </a:p>
        </p:txBody>
      </p:sp>
      <p:sp>
        <p:nvSpPr>
          <p:cNvPr id="18" name="TextBox 17">
            <a:extLst>
              <a:ext uri="{FF2B5EF4-FFF2-40B4-BE49-F238E27FC236}">
                <a16:creationId xmlns:a16="http://schemas.microsoft.com/office/drawing/2014/main" id="{2C86CD3D-166A-4B18-AA34-0D131C5BE515}"/>
              </a:ext>
            </a:extLst>
          </p:cNvPr>
          <p:cNvSpPr txBox="1"/>
          <p:nvPr/>
        </p:nvSpPr>
        <p:spPr>
          <a:xfrm>
            <a:off x="4562475" y="2116276"/>
            <a:ext cx="485775" cy="307777"/>
          </a:xfrm>
          <a:prstGeom prst="rect">
            <a:avLst/>
          </a:prstGeom>
          <a:noFill/>
        </p:spPr>
        <p:txBody>
          <a:bodyPr wrap="square" rtlCol="0">
            <a:spAutoFit/>
          </a:bodyPr>
          <a:lstStyle/>
          <a:p>
            <a:r>
              <a:rPr lang="en-US" altLang="zh-CN" sz="1400" b="1" dirty="0">
                <a:solidFill>
                  <a:srgbClr val="0070C0"/>
                </a:solidFill>
              </a:rPr>
              <a:t>7</a:t>
            </a:r>
            <a:endParaRPr lang="zh-CN" altLang="en-US" sz="1400" b="1" dirty="0">
              <a:solidFill>
                <a:srgbClr val="0070C0"/>
              </a:solidFill>
            </a:endParaRPr>
          </a:p>
        </p:txBody>
      </p:sp>
      <p:sp>
        <p:nvSpPr>
          <p:cNvPr id="19" name="TextBox 18">
            <a:extLst>
              <a:ext uri="{FF2B5EF4-FFF2-40B4-BE49-F238E27FC236}">
                <a16:creationId xmlns:a16="http://schemas.microsoft.com/office/drawing/2014/main" id="{1B7655F0-8854-4246-8801-4149C9561180}"/>
              </a:ext>
            </a:extLst>
          </p:cNvPr>
          <p:cNvSpPr txBox="1"/>
          <p:nvPr/>
        </p:nvSpPr>
        <p:spPr>
          <a:xfrm>
            <a:off x="5812134" y="2116275"/>
            <a:ext cx="485775" cy="307777"/>
          </a:xfrm>
          <a:prstGeom prst="rect">
            <a:avLst/>
          </a:prstGeom>
          <a:noFill/>
        </p:spPr>
        <p:txBody>
          <a:bodyPr wrap="square" rtlCol="0">
            <a:spAutoFit/>
          </a:bodyPr>
          <a:lstStyle/>
          <a:p>
            <a:r>
              <a:rPr lang="en-US" altLang="zh-CN" sz="1400" b="1" dirty="0">
                <a:solidFill>
                  <a:srgbClr val="0070C0"/>
                </a:solidFill>
              </a:rPr>
              <a:t>9</a:t>
            </a:r>
            <a:endParaRPr lang="zh-CN" altLang="en-US" sz="1400" b="1" dirty="0">
              <a:solidFill>
                <a:srgbClr val="0070C0"/>
              </a:solidFill>
            </a:endParaRPr>
          </a:p>
        </p:txBody>
      </p:sp>
      <p:sp>
        <p:nvSpPr>
          <p:cNvPr id="22" name="TextBox 21">
            <a:extLst>
              <a:ext uri="{FF2B5EF4-FFF2-40B4-BE49-F238E27FC236}">
                <a16:creationId xmlns:a16="http://schemas.microsoft.com/office/drawing/2014/main" id="{82C51920-2C3F-49BD-A497-D3AD8B11EF3A}"/>
              </a:ext>
            </a:extLst>
          </p:cNvPr>
          <p:cNvSpPr txBox="1"/>
          <p:nvPr/>
        </p:nvSpPr>
        <p:spPr>
          <a:xfrm>
            <a:off x="6960892" y="2119491"/>
            <a:ext cx="485775" cy="307777"/>
          </a:xfrm>
          <a:prstGeom prst="rect">
            <a:avLst/>
          </a:prstGeom>
          <a:noFill/>
        </p:spPr>
        <p:txBody>
          <a:bodyPr wrap="square" rtlCol="0">
            <a:spAutoFit/>
          </a:bodyPr>
          <a:lstStyle/>
          <a:p>
            <a:r>
              <a:rPr lang="en-US" altLang="zh-CN" sz="1400" b="1" dirty="0">
                <a:solidFill>
                  <a:srgbClr val="0070C0"/>
                </a:solidFill>
              </a:rPr>
              <a:t>11</a:t>
            </a:r>
            <a:endParaRPr lang="zh-CN" altLang="en-US" sz="1400" b="1" dirty="0">
              <a:solidFill>
                <a:srgbClr val="0070C0"/>
              </a:solidFill>
            </a:endParaRPr>
          </a:p>
        </p:txBody>
      </p:sp>
      <p:sp>
        <p:nvSpPr>
          <p:cNvPr id="23" name="TextBox 22">
            <a:extLst>
              <a:ext uri="{FF2B5EF4-FFF2-40B4-BE49-F238E27FC236}">
                <a16:creationId xmlns:a16="http://schemas.microsoft.com/office/drawing/2014/main" id="{A6CC8F75-D0D3-417C-BD0C-417C2880736A}"/>
              </a:ext>
            </a:extLst>
          </p:cNvPr>
          <p:cNvSpPr txBox="1"/>
          <p:nvPr/>
        </p:nvSpPr>
        <p:spPr>
          <a:xfrm>
            <a:off x="7585721" y="2116276"/>
            <a:ext cx="485775" cy="307777"/>
          </a:xfrm>
          <a:prstGeom prst="rect">
            <a:avLst/>
          </a:prstGeom>
          <a:noFill/>
        </p:spPr>
        <p:txBody>
          <a:bodyPr wrap="square" rtlCol="0">
            <a:spAutoFit/>
          </a:bodyPr>
          <a:lstStyle/>
          <a:p>
            <a:r>
              <a:rPr lang="en-US" altLang="zh-CN" sz="1400" b="1" dirty="0">
                <a:solidFill>
                  <a:srgbClr val="0070C0"/>
                </a:solidFill>
              </a:rPr>
              <a:t>12</a:t>
            </a:r>
            <a:endParaRPr lang="zh-CN" altLang="en-US" sz="1400" b="1" dirty="0">
              <a:solidFill>
                <a:srgbClr val="0070C0"/>
              </a:solidFill>
            </a:endParaRPr>
          </a:p>
        </p:txBody>
      </p:sp>
      <p:sp>
        <p:nvSpPr>
          <p:cNvPr id="15" name="Rectangle 14">
            <a:extLst>
              <a:ext uri="{FF2B5EF4-FFF2-40B4-BE49-F238E27FC236}">
                <a16:creationId xmlns:a16="http://schemas.microsoft.com/office/drawing/2014/main" id="{8AF7C537-E6B8-421C-814E-0BE0F56B920A}"/>
              </a:ext>
            </a:extLst>
          </p:cNvPr>
          <p:cNvSpPr/>
          <p:nvPr/>
        </p:nvSpPr>
        <p:spPr>
          <a:xfrm>
            <a:off x="4755685" y="83393"/>
            <a:ext cx="3122971" cy="461665"/>
          </a:xfrm>
          <a:prstGeom prst="rect">
            <a:avLst/>
          </a:prstGeom>
        </p:spPr>
        <p:txBody>
          <a:bodyPr wrap="none">
            <a:spAutoFit/>
          </a:bodyPr>
          <a:lstStyle/>
          <a:p>
            <a:r>
              <a:rPr lang="en-US" altLang="zh-CN" sz="2400" b="1" dirty="0">
                <a:latin typeface="Times New Roman" panose="02020603050405020304" pitchFamily="18" charset="0"/>
                <a:cs typeface="Times New Roman" panose="02020603050405020304" pitchFamily="18" charset="0"/>
              </a:rPr>
              <a:t>Modern periodic table</a:t>
            </a:r>
            <a:endParaRPr lang="zh-CN" altLang="en-US" sz="2400" dirty="0"/>
          </a:p>
        </p:txBody>
      </p:sp>
      <p:sp>
        <p:nvSpPr>
          <p:cNvPr id="24" name="TextBox 23">
            <a:extLst>
              <a:ext uri="{FF2B5EF4-FFF2-40B4-BE49-F238E27FC236}">
                <a16:creationId xmlns:a16="http://schemas.microsoft.com/office/drawing/2014/main" id="{56594CE7-B452-4B4C-8B54-D7CF55C9B326}"/>
              </a:ext>
            </a:extLst>
          </p:cNvPr>
          <p:cNvSpPr txBox="1"/>
          <p:nvPr/>
        </p:nvSpPr>
        <p:spPr>
          <a:xfrm>
            <a:off x="5220640" y="2090916"/>
            <a:ext cx="485775" cy="307777"/>
          </a:xfrm>
          <a:prstGeom prst="rect">
            <a:avLst/>
          </a:prstGeom>
          <a:noFill/>
        </p:spPr>
        <p:txBody>
          <a:bodyPr wrap="square" rtlCol="0">
            <a:spAutoFit/>
          </a:bodyPr>
          <a:lstStyle/>
          <a:p>
            <a:r>
              <a:rPr lang="en-US" altLang="zh-CN" sz="1400" b="1" dirty="0">
                <a:solidFill>
                  <a:srgbClr val="0070C0"/>
                </a:solidFill>
              </a:rPr>
              <a:t>8</a:t>
            </a:r>
            <a:endParaRPr lang="zh-CN" altLang="en-US" sz="1400" b="1" dirty="0">
              <a:solidFill>
                <a:srgbClr val="0070C0"/>
              </a:solidFill>
            </a:endParaRPr>
          </a:p>
        </p:txBody>
      </p:sp>
      <p:sp>
        <p:nvSpPr>
          <p:cNvPr id="25" name="TextBox 24">
            <a:extLst>
              <a:ext uri="{FF2B5EF4-FFF2-40B4-BE49-F238E27FC236}">
                <a16:creationId xmlns:a16="http://schemas.microsoft.com/office/drawing/2014/main" id="{60731C4D-0DE5-4461-8F14-EDD9D94D2E65}"/>
              </a:ext>
            </a:extLst>
          </p:cNvPr>
          <p:cNvSpPr txBox="1"/>
          <p:nvPr/>
        </p:nvSpPr>
        <p:spPr>
          <a:xfrm>
            <a:off x="6379867" y="2090915"/>
            <a:ext cx="485775" cy="307777"/>
          </a:xfrm>
          <a:prstGeom prst="rect">
            <a:avLst/>
          </a:prstGeom>
          <a:noFill/>
        </p:spPr>
        <p:txBody>
          <a:bodyPr wrap="square" rtlCol="0">
            <a:spAutoFit/>
          </a:bodyPr>
          <a:lstStyle/>
          <a:p>
            <a:r>
              <a:rPr lang="en-US" altLang="zh-CN" sz="1400" b="1" dirty="0">
                <a:solidFill>
                  <a:srgbClr val="0070C0"/>
                </a:solidFill>
              </a:rPr>
              <a:t>10</a:t>
            </a:r>
            <a:endParaRPr lang="zh-CN" altLang="en-US" sz="1400" b="1" dirty="0">
              <a:solidFill>
                <a:srgbClr val="0070C0"/>
              </a:solidFill>
            </a:endParaRPr>
          </a:p>
        </p:txBody>
      </p:sp>
    </p:spTree>
    <p:extLst>
      <p:ext uri="{BB962C8B-B14F-4D97-AF65-F5344CB8AC3E}">
        <p14:creationId xmlns:p14="http://schemas.microsoft.com/office/powerpoint/2010/main" val="2908797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查看源图像">
            <a:extLst>
              <a:ext uri="{FF2B5EF4-FFF2-40B4-BE49-F238E27FC236}">
                <a16:creationId xmlns:a16="http://schemas.microsoft.com/office/drawing/2014/main" id="{5D9D1178-903D-4F8A-804E-6495A4943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90803"/>
            <a:ext cx="5805296" cy="33671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6B5407-BD31-464C-9A9B-7C0DD2F3F67C}"/>
              </a:ext>
            </a:extLst>
          </p:cNvPr>
          <p:cNvSpPr>
            <a:spLocks noGrp="1"/>
          </p:cNvSpPr>
          <p:nvPr>
            <p:ph type="title"/>
          </p:nvPr>
        </p:nvSpPr>
        <p:spPr>
          <a:xfrm>
            <a:off x="501977" y="223724"/>
            <a:ext cx="10515600" cy="457314"/>
          </a:xfrm>
        </p:spPr>
        <p:txBody>
          <a:bodyPr>
            <a:noAutofit/>
          </a:bodyPr>
          <a:lstStyle/>
          <a:p>
            <a:r>
              <a:rPr lang="en-GB" sz="3200" b="1" dirty="0">
                <a:latin typeface="Times New Roman" panose="02020603050405020304" pitchFamily="18" charset="0"/>
                <a:cs typeface="Times New Roman" panose="02020603050405020304" pitchFamily="18" charset="0"/>
              </a:rPr>
              <a:t>Metals, Non-metals &amp; Metalloids</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3BF060-DD45-48DF-AD43-1F0533D5A0DD}"/>
              </a:ext>
            </a:extLst>
          </p:cNvPr>
          <p:cNvSpPr>
            <a:spLocks noGrp="1"/>
          </p:cNvSpPr>
          <p:nvPr>
            <p:ph idx="1"/>
          </p:nvPr>
        </p:nvSpPr>
        <p:spPr>
          <a:xfrm>
            <a:off x="169682" y="989814"/>
            <a:ext cx="5590095" cy="5187149"/>
          </a:xfrm>
        </p:spPr>
        <p:txBody>
          <a:bodyPr>
            <a:normAutofit fontScale="92500"/>
          </a:bodyPr>
          <a:lstStyle/>
          <a:p>
            <a:r>
              <a:rPr lang="en-GB" dirty="0">
                <a:latin typeface="Times New Roman" panose="02020603050405020304" pitchFamily="18" charset="0"/>
                <a:cs typeface="Times New Roman" panose="02020603050405020304" pitchFamily="18" charset="0"/>
              </a:rPr>
              <a:t>The heavy zigzag line of metalloids separate metals and non-metals</a:t>
            </a:r>
          </a:p>
          <a:p>
            <a:r>
              <a:rPr lang="en-GB" b="1" dirty="0">
                <a:latin typeface="Times New Roman" panose="02020603050405020304" pitchFamily="18" charset="0"/>
                <a:cs typeface="Times New Roman" panose="02020603050405020304" pitchFamily="18" charset="0"/>
              </a:rPr>
              <a:t>Metals</a:t>
            </a:r>
            <a:r>
              <a:rPr lang="en-GB" dirty="0">
                <a:latin typeface="Times New Roman" panose="02020603050405020304" pitchFamily="18" charset="0"/>
                <a:cs typeface="Times New Roman" panose="02020603050405020304" pitchFamily="18" charset="0"/>
              </a:rPr>
              <a:t> are located to the left &amp; bottom</a:t>
            </a:r>
          </a:p>
          <a:p>
            <a:pPr lvl="1"/>
            <a:r>
              <a:rPr lang="en-GB" dirty="0">
                <a:latin typeface="Times New Roman" panose="02020603050405020304" pitchFamily="18" charset="0"/>
                <a:cs typeface="Times New Roman" panose="02020603050405020304" pitchFamily="18" charset="0"/>
              </a:rPr>
              <a:t>Metals are </a:t>
            </a:r>
            <a:r>
              <a:rPr lang="en-GB" dirty="0">
                <a:solidFill>
                  <a:srgbClr val="C00000"/>
                </a:solidFill>
                <a:latin typeface="Times New Roman" panose="02020603050405020304" pitchFamily="18" charset="0"/>
                <a:cs typeface="Times New Roman" panose="02020603050405020304" pitchFamily="18" charset="0"/>
              </a:rPr>
              <a:t>shiny</a:t>
            </a:r>
            <a:r>
              <a:rPr lang="en-GB" dirty="0">
                <a:latin typeface="Times New Roman" panose="02020603050405020304" pitchFamily="18" charset="0"/>
                <a:cs typeface="Times New Roman" panose="02020603050405020304" pitchFamily="18" charset="0"/>
              </a:rPr>
              <a:t>, </a:t>
            </a:r>
            <a:r>
              <a:rPr lang="en-GB" dirty="0">
                <a:solidFill>
                  <a:srgbClr val="C00000"/>
                </a:solidFill>
                <a:latin typeface="Times New Roman" panose="02020603050405020304" pitchFamily="18" charset="0"/>
                <a:cs typeface="Times New Roman" panose="02020603050405020304" pitchFamily="18" charset="0"/>
              </a:rPr>
              <a:t>malleable</a:t>
            </a:r>
            <a:r>
              <a:rPr lang="en-GB" dirty="0">
                <a:latin typeface="Times New Roman" panose="02020603050405020304" pitchFamily="18" charset="0"/>
                <a:cs typeface="Times New Roman" panose="02020603050405020304" pitchFamily="18" charset="0"/>
              </a:rPr>
              <a:t>, </a:t>
            </a:r>
            <a:r>
              <a:rPr lang="en-GB" dirty="0">
                <a:solidFill>
                  <a:srgbClr val="C00000"/>
                </a:solidFill>
                <a:latin typeface="Times New Roman" panose="02020603050405020304" pitchFamily="18" charset="0"/>
                <a:cs typeface="Times New Roman" panose="02020603050405020304" pitchFamily="18" charset="0"/>
              </a:rPr>
              <a:t>ductile</a:t>
            </a:r>
            <a:r>
              <a:rPr lang="en-GB" dirty="0">
                <a:latin typeface="Times New Roman" panose="02020603050405020304" pitchFamily="18" charset="0"/>
                <a:cs typeface="Times New Roman" panose="02020603050405020304" pitchFamily="18" charset="0"/>
              </a:rPr>
              <a:t>, good </a:t>
            </a:r>
            <a:r>
              <a:rPr lang="en-GB" dirty="0">
                <a:solidFill>
                  <a:srgbClr val="C00000"/>
                </a:solidFill>
                <a:latin typeface="Times New Roman" panose="02020603050405020304" pitchFamily="18" charset="0"/>
                <a:cs typeface="Times New Roman" panose="02020603050405020304" pitchFamily="18" charset="0"/>
              </a:rPr>
              <a:t>conductors</a:t>
            </a:r>
          </a:p>
          <a:p>
            <a:pPr lvl="1"/>
            <a:r>
              <a:rPr lang="en-GB" dirty="0">
                <a:latin typeface="Times New Roman" panose="02020603050405020304" pitchFamily="18" charset="0"/>
                <a:cs typeface="Times New Roman" panose="02020603050405020304" pitchFamily="18" charset="0"/>
              </a:rPr>
              <a:t>Metallic elements form </a:t>
            </a:r>
            <a:r>
              <a:rPr lang="en-GB" dirty="0">
                <a:solidFill>
                  <a:srgbClr val="C00000"/>
                </a:solidFill>
                <a:latin typeface="Times New Roman" panose="02020603050405020304" pitchFamily="18" charset="0"/>
                <a:cs typeface="Times New Roman" panose="02020603050405020304" pitchFamily="18" charset="0"/>
              </a:rPr>
              <a:t>cations</a:t>
            </a:r>
            <a:r>
              <a:rPr lang="en-GB" dirty="0">
                <a:latin typeface="Times New Roman" panose="02020603050405020304" pitchFamily="18" charset="0"/>
                <a:cs typeface="Times New Roman" panose="02020603050405020304" pitchFamily="18" charset="0"/>
              </a:rPr>
              <a:t> in most of their compounds </a:t>
            </a:r>
          </a:p>
          <a:p>
            <a:r>
              <a:rPr lang="en-GB" b="1" dirty="0">
                <a:latin typeface="Times New Roman" panose="02020603050405020304" pitchFamily="18" charset="0"/>
                <a:cs typeface="Times New Roman" panose="02020603050405020304" pitchFamily="18" charset="0"/>
              </a:rPr>
              <a:t>Non-metals</a:t>
            </a:r>
            <a:r>
              <a:rPr lang="en-GB" dirty="0">
                <a:latin typeface="Times New Roman" panose="02020603050405020304" pitchFamily="18" charset="0"/>
                <a:cs typeface="Times New Roman" panose="02020603050405020304" pitchFamily="18" charset="0"/>
              </a:rPr>
              <a:t> are located to the upper right-hand of the periodic table</a:t>
            </a:r>
          </a:p>
          <a:p>
            <a:pPr lvl="1"/>
            <a:r>
              <a:rPr lang="en-GB" dirty="0">
                <a:latin typeface="Times New Roman" panose="02020603050405020304" pitchFamily="18" charset="0"/>
                <a:cs typeface="Times New Roman" panose="02020603050405020304" pitchFamily="18" charset="0"/>
              </a:rPr>
              <a:t>Non-metals tend to form anions </a:t>
            </a:r>
          </a:p>
          <a:p>
            <a:r>
              <a:rPr lang="en-GB" b="1" dirty="0">
                <a:latin typeface="Times New Roman" panose="02020603050405020304" pitchFamily="18" charset="0"/>
                <a:cs typeface="Times New Roman" panose="02020603050405020304" pitchFamily="18" charset="0"/>
              </a:rPr>
              <a:t>Metalloids (semimetals)</a:t>
            </a:r>
            <a:r>
              <a:rPr lang="en-GB" dirty="0">
                <a:latin typeface="Times New Roman" panose="02020603050405020304" pitchFamily="18" charset="0"/>
                <a:cs typeface="Times New Roman" panose="02020603050405020304" pitchFamily="18" charset="0"/>
              </a:rPr>
              <a:t> are located along the heavy zigzag line between the metals and non-metals </a:t>
            </a:r>
            <a:endParaRPr lang="en-00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C7B6C76-B43F-4890-ACDC-2E8515DBE207}"/>
              </a:ext>
            </a:extLst>
          </p:cNvPr>
          <p:cNvPicPr>
            <a:picLocks noChangeAspect="1"/>
          </p:cNvPicPr>
          <p:nvPr/>
        </p:nvPicPr>
        <p:blipFill>
          <a:blip r:embed="rId3"/>
          <a:stretch>
            <a:fillRect/>
          </a:stretch>
        </p:blipFill>
        <p:spPr>
          <a:xfrm>
            <a:off x="7289160" y="223724"/>
            <a:ext cx="4400863" cy="3143473"/>
          </a:xfrm>
          <a:prstGeom prst="rect">
            <a:avLst/>
          </a:prstGeom>
        </p:spPr>
      </p:pic>
    </p:spTree>
    <p:extLst>
      <p:ext uri="{BB962C8B-B14F-4D97-AF65-F5344CB8AC3E}">
        <p14:creationId xmlns:p14="http://schemas.microsoft.com/office/powerpoint/2010/main" val="702513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141D-7FCE-4CD4-9081-07DD9FB61E53}"/>
              </a:ext>
            </a:extLst>
          </p:cNvPr>
          <p:cNvSpPr>
            <a:spLocks noGrp="1"/>
          </p:cNvSpPr>
          <p:nvPr>
            <p:ph type="title"/>
          </p:nvPr>
        </p:nvSpPr>
        <p:spPr>
          <a:xfrm>
            <a:off x="593103" y="148309"/>
            <a:ext cx="10515600" cy="652970"/>
          </a:xfrm>
        </p:spPr>
        <p:txBody>
          <a:bodyPr>
            <a:normAutofit/>
          </a:bodyPr>
          <a:lstStyle/>
          <a:p>
            <a:pPr algn="ctr"/>
            <a:r>
              <a:rPr lang="en-GB" sz="3200" b="1" dirty="0">
                <a:latin typeface="Times New Roman" panose="02020603050405020304" pitchFamily="18" charset="0"/>
                <a:cs typeface="Times New Roman" panose="02020603050405020304" pitchFamily="18" charset="0"/>
              </a:rPr>
              <a:t>Metals</a:t>
            </a:r>
            <a:endParaRPr lang="en-001"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F9E03F-8B3E-46B3-8DB4-25EAF9ABC3C2}"/>
                  </a:ext>
                </a:extLst>
              </p:cNvPr>
              <p:cNvSpPr>
                <a:spLocks noGrp="1"/>
              </p:cNvSpPr>
              <p:nvPr>
                <p:ph idx="1"/>
              </p:nvPr>
            </p:nvSpPr>
            <p:spPr>
              <a:xfrm>
                <a:off x="273378" y="801279"/>
                <a:ext cx="5373278" cy="5375685"/>
              </a:xfrm>
            </p:spPr>
            <p:txBody>
              <a:bodyPr>
                <a:normAutofit/>
              </a:bodyPr>
              <a:lstStyle/>
              <a:p>
                <a:pPr marL="0" indent="0">
                  <a:buNone/>
                </a:pPr>
                <a:r>
                  <a:rPr lang="en-GB" b="1" dirty="0">
                    <a:solidFill>
                      <a:srgbClr val="C00000"/>
                    </a:solidFill>
                    <a:latin typeface="Times New Roman" panose="02020603050405020304" pitchFamily="18" charset="0"/>
                    <a:cs typeface="Times New Roman" panose="02020603050405020304" pitchFamily="18" charset="0"/>
                  </a:rPr>
                  <a:t>Group 1- Alkali metals</a:t>
                </a:r>
              </a:p>
              <a:p>
                <a:r>
                  <a:rPr lang="en-US" dirty="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hlinkClick r:id="rId2"/>
                  </a:rPr>
                  <a:t>alkali</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3"/>
                  </a:rPr>
                  <a:t>metals</a:t>
                </a:r>
                <a:r>
                  <a:rPr lang="en-US" dirty="0">
                    <a:latin typeface="Times New Roman" panose="02020603050405020304" pitchFamily="18" charset="0"/>
                    <a:cs typeface="Times New Roman" panose="02020603050405020304" pitchFamily="18" charset="0"/>
                  </a:rPr>
                  <a:t> are so called because reaction with </a:t>
                </a:r>
                <a:r>
                  <a:rPr lang="en-US" dirty="0">
                    <a:latin typeface="Times New Roman" panose="02020603050405020304" pitchFamily="18" charset="0"/>
                    <a:cs typeface="Times New Roman" panose="02020603050405020304" pitchFamily="18" charset="0"/>
                    <a:hlinkClick r:id="rId4"/>
                  </a:rPr>
                  <a:t>water</a:t>
                </a:r>
                <a:r>
                  <a:rPr lang="en-US" dirty="0">
                    <a:latin typeface="Times New Roman" panose="02020603050405020304" pitchFamily="18" charset="0"/>
                    <a:cs typeface="Times New Roman" panose="02020603050405020304" pitchFamily="18" charset="0"/>
                  </a:rPr>
                  <a:t> forms alkalis (i.e., strong </a:t>
                </a:r>
                <a:r>
                  <a:rPr lang="en-US" dirty="0">
                    <a:latin typeface="Times New Roman" panose="02020603050405020304" pitchFamily="18" charset="0"/>
                    <a:cs typeface="Times New Roman" panose="02020603050405020304" pitchFamily="18" charset="0"/>
                    <a:hlinkClick r:id="rId5"/>
                  </a:rPr>
                  <a:t>bases</a:t>
                </a:r>
                <a:r>
                  <a:rPr lang="en-US" dirty="0">
                    <a:latin typeface="Times New Roman" panose="02020603050405020304" pitchFamily="18" charset="0"/>
                    <a:cs typeface="Times New Roman" panose="02020603050405020304" pitchFamily="18" charset="0"/>
                  </a:rPr>
                  <a:t> capable of neutralizing </a:t>
                </a:r>
                <a:r>
                  <a:rPr lang="en-US" dirty="0">
                    <a:latin typeface="Times New Roman" panose="02020603050405020304" pitchFamily="18" charset="0"/>
                    <a:cs typeface="Times New Roman" panose="02020603050405020304" pitchFamily="18" charset="0"/>
                    <a:hlinkClick r:id="rId6"/>
                  </a:rPr>
                  <a:t>acids</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Examples</a:t>
                </a:r>
              </a:p>
              <a:p>
                <a:pPr lvl="1"/>
                <a:r>
                  <a:rPr lang="en-US" dirty="0">
                    <a:latin typeface="Times New Roman" panose="02020603050405020304" pitchFamily="18" charset="0"/>
                    <a:cs typeface="Times New Roman" panose="02020603050405020304" pitchFamily="18" charset="0"/>
                  </a:rPr>
                  <a:t>Na + H</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O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GB" dirty="0">
                    <a:latin typeface="Times New Roman" panose="02020603050405020304" pitchFamily="18" charset="0"/>
                    <a:cs typeface="Times New Roman" panose="02020603050405020304" pitchFamily="18" charset="0"/>
                  </a:rPr>
                  <a:t> NaOH</a:t>
                </a:r>
              </a:p>
              <a:p>
                <a:pPr lvl="1"/>
                <a:r>
                  <a:rPr lang="en-US" dirty="0">
                    <a:latin typeface="Times New Roman" panose="02020603050405020304" pitchFamily="18" charset="0"/>
                    <a:cs typeface="Times New Roman" panose="02020603050405020304" pitchFamily="18" charset="0"/>
                  </a:rPr>
                  <a:t>K + H</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O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GB" dirty="0">
                    <a:latin typeface="Times New Roman" panose="02020603050405020304" pitchFamily="18" charset="0"/>
                    <a:cs typeface="Times New Roman" panose="02020603050405020304" pitchFamily="18" charset="0"/>
                  </a:rPr>
                  <a:t> KOH</a:t>
                </a:r>
              </a:p>
              <a:p>
                <a:pPr marL="457200" lvl="1" indent="0">
                  <a:buNone/>
                </a:pPr>
                <a:r>
                  <a:rPr lang="en-GB" dirty="0">
                    <a:latin typeface="Times New Roman" panose="02020603050405020304" pitchFamily="18" charset="0"/>
                    <a:cs typeface="Times New Roman" panose="02020603050405020304" pitchFamily="18" charset="0"/>
                  </a:rPr>
                  <a:t>Highly reactive  (reacts with air &amp; moisture)</a:t>
                </a:r>
              </a:p>
              <a:p>
                <a:pPr marL="457200" lvl="1" indent="0">
                  <a:buNone/>
                </a:pPr>
                <a:r>
                  <a:rPr lang="en-GB" dirty="0">
                    <a:latin typeface="Times New Roman" panose="02020603050405020304" pitchFamily="18" charset="0"/>
                    <a:cs typeface="Times New Roman" panose="02020603050405020304" pitchFamily="18" charset="0"/>
                  </a:rPr>
                  <a:t>Shiny</a:t>
                </a:r>
              </a:p>
              <a:p>
                <a:pPr marL="457200" lvl="1" indent="0">
                  <a:buNone/>
                </a:pPr>
                <a:r>
                  <a:rPr lang="en-GB" dirty="0">
                    <a:latin typeface="Times New Roman" panose="02020603050405020304" pitchFamily="18" charset="0"/>
                    <a:cs typeface="Times New Roman" panose="02020603050405020304" pitchFamily="18" charset="0"/>
                  </a:rPr>
                  <a:t>Low melting point</a:t>
                </a:r>
              </a:p>
              <a:p>
                <a:pPr marL="457200" lvl="1" indent="0">
                  <a:buNone/>
                </a:pPr>
                <a:r>
                  <a:rPr lang="en-GB" dirty="0">
                    <a:latin typeface="Times New Roman" panose="02020603050405020304" pitchFamily="18" charset="0"/>
                    <a:cs typeface="Times New Roman" panose="02020603050405020304" pitchFamily="18" charset="0"/>
                  </a:rPr>
                  <a:t>Uses: Batteries (Li), fertilizers (K)</a:t>
                </a:r>
              </a:p>
            </p:txBody>
          </p:sp>
        </mc:Choice>
        <mc:Fallback xmlns="">
          <p:sp>
            <p:nvSpPr>
              <p:cNvPr id="3" name="Content Placeholder 2">
                <a:extLst>
                  <a:ext uri="{FF2B5EF4-FFF2-40B4-BE49-F238E27FC236}">
                    <a16:creationId xmlns:a16="http://schemas.microsoft.com/office/drawing/2014/main" id="{81F9E03F-8B3E-46B3-8DB4-25EAF9ABC3C2}"/>
                  </a:ext>
                </a:extLst>
              </p:cNvPr>
              <p:cNvSpPr>
                <a:spLocks noGrp="1" noRot="1" noChangeAspect="1" noMove="1" noResize="1" noEditPoints="1" noAdjustHandles="1" noChangeArrowheads="1" noChangeShapeType="1" noTextEdit="1"/>
              </p:cNvSpPr>
              <p:nvPr>
                <p:ph idx="1"/>
              </p:nvPr>
            </p:nvSpPr>
            <p:spPr>
              <a:xfrm>
                <a:off x="273378" y="801279"/>
                <a:ext cx="5373278" cy="5375685"/>
              </a:xfrm>
              <a:blipFill>
                <a:blip r:embed="rId7"/>
                <a:stretch>
                  <a:fillRect l="-2384" t="-1927" r="-2384" b="-1814"/>
                </a:stretch>
              </a:blipFill>
            </p:spPr>
            <p:txBody>
              <a:bodyPr/>
              <a:lstStyle/>
              <a:p>
                <a:r>
                  <a:rPr lang="en-001">
                    <a:noFill/>
                  </a:rPr>
                  <a:t> </a:t>
                </a:r>
              </a:p>
            </p:txBody>
          </p:sp>
        </mc:Fallback>
      </mc:AlternateContent>
      <p:pic>
        <p:nvPicPr>
          <p:cNvPr id="4" name="Picture 3">
            <a:extLst>
              <a:ext uri="{FF2B5EF4-FFF2-40B4-BE49-F238E27FC236}">
                <a16:creationId xmlns:a16="http://schemas.microsoft.com/office/drawing/2014/main" id="{F94D4346-122D-42F6-B63E-5B6A89720E6E}"/>
              </a:ext>
            </a:extLst>
          </p:cNvPr>
          <p:cNvPicPr>
            <a:picLocks noChangeAspect="1"/>
          </p:cNvPicPr>
          <p:nvPr/>
        </p:nvPicPr>
        <p:blipFill>
          <a:blip r:embed="rId8"/>
          <a:stretch>
            <a:fillRect/>
          </a:stretch>
        </p:blipFill>
        <p:spPr>
          <a:xfrm>
            <a:off x="5545118" y="1178351"/>
            <a:ext cx="6486625" cy="4072430"/>
          </a:xfrm>
          <a:prstGeom prst="rect">
            <a:avLst/>
          </a:prstGeom>
        </p:spPr>
      </p:pic>
    </p:spTree>
    <p:extLst>
      <p:ext uri="{BB962C8B-B14F-4D97-AF65-F5344CB8AC3E}">
        <p14:creationId xmlns:p14="http://schemas.microsoft.com/office/powerpoint/2010/main" val="2528257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679A-DD21-4F45-BE2E-EE316651DA6F}"/>
              </a:ext>
            </a:extLst>
          </p:cNvPr>
          <p:cNvSpPr>
            <a:spLocks noGrp="1"/>
          </p:cNvSpPr>
          <p:nvPr>
            <p:ph type="title"/>
          </p:nvPr>
        </p:nvSpPr>
        <p:spPr>
          <a:xfrm>
            <a:off x="838200" y="365126"/>
            <a:ext cx="10515600" cy="436152"/>
          </a:xfrm>
        </p:spPr>
        <p:txBody>
          <a:bodyPr>
            <a:normAutofit fontScale="90000"/>
          </a:bodyPr>
          <a:lstStyle/>
          <a:p>
            <a:r>
              <a:rPr lang="en-GB" sz="3200" b="1" dirty="0">
                <a:solidFill>
                  <a:srgbClr val="C00000"/>
                </a:solidFill>
                <a:latin typeface="Times New Roman" panose="02020603050405020304" pitchFamily="18" charset="0"/>
                <a:cs typeface="Times New Roman" panose="02020603050405020304" pitchFamily="18" charset="0"/>
              </a:rPr>
              <a:t>Group 2- Alkaline earth metals</a:t>
            </a:r>
            <a:endParaRPr lang="en-001" sz="3200" dirty="0"/>
          </a:p>
        </p:txBody>
      </p:sp>
      <p:sp>
        <p:nvSpPr>
          <p:cNvPr id="3" name="Content Placeholder 2">
            <a:extLst>
              <a:ext uri="{FF2B5EF4-FFF2-40B4-BE49-F238E27FC236}">
                <a16:creationId xmlns:a16="http://schemas.microsoft.com/office/drawing/2014/main" id="{53084025-CCAB-4DCE-9357-D26A8E529464}"/>
              </a:ext>
            </a:extLst>
          </p:cNvPr>
          <p:cNvSpPr>
            <a:spLocks noGrp="1"/>
          </p:cNvSpPr>
          <p:nvPr>
            <p:ph idx="1"/>
          </p:nvPr>
        </p:nvSpPr>
        <p:spPr>
          <a:xfrm>
            <a:off x="273377" y="970962"/>
            <a:ext cx="11080423" cy="5206001"/>
          </a:xfrm>
        </p:spPr>
        <p:txBody>
          <a:bodyPr/>
          <a:lstStyle/>
          <a:p>
            <a:r>
              <a:rPr lang="en-US" dirty="0">
                <a:latin typeface="Times New Roman" panose="02020603050405020304" pitchFamily="18" charset="0"/>
                <a:cs typeface="Times New Roman" panose="02020603050405020304" pitchFamily="18" charset="0"/>
              </a:rPr>
              <a:t>Possess many of the characteristic properties of </a:t>
            </a:r>
            <a:r>
              <a:rPr lang="en-US" b="1" dirty="0">
                <a:latin typeface="Times New Roman" panose="02020603050405020304" pitchFamily="18" charset="0"/>
                <a:cs typeface="Times New Roman" panose="02020603050405020304" pitchFamily="18" charset="0"/>
              </a:rPr>
              <a:t>metals</a:t>
            </a:r>
            <a:r>
              <a:rPr lang="en-US" dirty="0">
                <a:latin typeface="Times New Roman" panose="02020603050405020304" pitchFamily="18" charset="0"/>
                <a:cs typeface="Times New Roman" panose="02020603050405020304" pitchFamily="18" charset="0"/>
              </a:rPr>
              <a:t>.</a:t>
            </a:r>
            <a:endParaRPr lang="en-001"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Essentially a lite version of alkaline metals</a:t>
            </a:r>
          </a:p>
          <a:p>
            <a:r>
              <a:rPr lang="en-GB" dirty="0">
                <a:latin typeface="Times New Roman" panose="02020603050405020304" pitchFamily="18" charset="0"/>
                <a:cs typeface="Times New Roman" panose="02020603050405020304" pitchFamily="18" charset="0"/>
              </a:rPr>
              <a:t>Less reactive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Marie Curie</a:t>
            </a:r>
          </a:p>
          <a:p>
            <a:pPr lvl="1"/>
            <a:r>
              <a:rPr lang="en-GB" dirty="0">
                <a:latin typeface="Times New Roman" panose="02020603050405020304" pitchFamily="18" charset="0"/>
                <a:cs typeface="Times New Roman" panose="02020603050405020304" pitchFamily="18" charset="0"/>
              </a:rPr>
              <a:t> (Nobel laureate in Chemistry &amp;Physics)</a:t>
            </a:r>
          </a:p>
          <a:p>
            <a:pPr lvl="1"/>
            <a:r>
              <a:rPr lang="en-GB" dirty="0">
                <a:latin typeface="Times New Roman" panose="02020603050405020304" pitchFamily="18" charset="0"/>
                <a:cs typeface="Times New Roman" panose="02020603050405020304" pitchFamily="18" charset="0"/>
              </a:rPr>
              <a:t>Discovered Ra</a:t>
            </a:r>
          </a:p>
          <a:p>
            <a:endParaRPr lang="en-001" dirty="0"/>
          </a:p>
        </p:txBody>
      </p:sp>
      <p:pic>
        <p:nvPicPr>
          <p:cNvPr id="4" name="Picture 3">
            <a:extLst>
              <a:ext uri="{FF2B5EF4-FFF2-40B4-BE49-F238E27FC236}">
                <a16:creationId xmlns:a16="http://schemas.microsoft.com/office/drawing/2014/main" id="{18911043-1D65-4F78-9B42-12E9855C54BE}"/>
              </a:ext>
            </a:extLst>
          </p:cNvPr>
          <p:cNvPicPr>
            <a:picLocks noChangeAspect="1"/>
          </p:cNvPicPr>
          <p:nvPr/>
        </p:nvPicPr>
        <p:blipFill>
          <a:blip r:embed="rId2"/>
          <a:stretch>
            <a:fillRect/>
          </a:stretch>
        </p:blipFill>
        <p:spPr>
          <a:xfrm>
            <a:off x="6191982" y="2821134"/>
            <a:ext cx="5905750" cy="3671740"/>
          </a:xfrm>
          <a:prstGeom prst="rect">
            <a:avLst/>
          </a:prstGeom>
        </p:spPr>
      </p:pic>
    </p:spTree>
    <p:extLst>
      <p:ext uri="{BB962C8B-B14F-4D97-AF65-F5344CB8AC3E}">
        <p14:creationId xmlns:p14="http://schemas.microsoft.com/office/powerpoint/2010/main" val="1570061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1418-42F7-4FAB-B518-B1ACA7979C64}"/>
              </a:ext>
            </a:extLst>
          </p:cNvPr>
          <p:cNvSpPr>
            <a:spLocks noGrp="1"/>
          </p:cNvSpPr>
          <p:nvPr>
            <p:ph type="title"/>
          </p:nvPr>
        </p:nvSpPr>
        <p:spPr>
          <a:xfrm>
            <a:off x="838200" y="365126"/>
            <a:ext cx="10515600" cy="605836"/>
          </a:xfrm>
        </p:spPr>
        <p:txBody>
          <a:bodyPr>
            <a:normAutofit/>
          </a:bodyPr>
          <a:lstStyle/>
          <a:p>
            <a:pPr algn="ctr"/>
            <a:r>
              <a:rPr lang="en-GB" sz="3200" b="1" dirty="0">
                <a:latin typeface="Times New Roman" panose="02020603050405020304" pitchFamily="18" charset="0"/>
                <a:cs typeface="Times New Roman" panose="02020603050405020304" pitchFamily="18" charset="0"/>
              </a:rPr>
              <a:t>Metals</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6DF15D7-A400-4AD0-A07B-806F77F7214A}"/>
              </a:ext>
            </a:extLst>
          </p:cNvPr>
          <p:cNvSpPr>
            <a:spLocks noGrp="1"/>
          </p:cNvSpPr>
          <p:nvPr>
            <p:ph idx="1"/>
          </p:nvPr>
        </p:nvSpPr>
        <p:spPr>
          <a:xfrm>
            <a:off x="197963" y="716438"/>
            <a:ext cx="6325385" cy="5460526"/>
          </a:xfrm>
        </p:spPr>
        <p:txBody>
          <a:bodyPr/>
          <a:lstStyle/>
          <a:p>
            <a:pPr marL="0" indent="0">
              <a:buNone/>
            </a:pPr>
            <a:r>
              <a:rPr lang="en-GB" b="1" dirty="0">
                <a:latin typeface="Times New Roman" panose="02020603050405020304" pitchFamily="18" charset="0"/>
                <a:cs typeface="Times New Roman" panose="02020603050405020304" pitchFamily="18" charset="0"/>
              </a:rPr>
              <a:t>Transition metals (TM)</a:t>
            </a:r>
          </a:p>
          <a:p>
            <a:r>
              <a:rPr lang="en-US" dirty="0">
                <a:latin typeface="Times New Roman" panose="02020603050405020304" pitchFamily="18" charset="0"/>
                <a:cs typeface="Times New Roman" panose="02020603050405020304" pitchFamily="18" charset="0"/>
              </a:rPr>
              <a:t>TMs are metallic elements that serve as a bridge/transition, between two sides of the table.</a:t>
            </a:r>
          </a:p>
          <a:p>
            <a:r>
              <a:rPr lang="en-US" dirty="0">
                <a:latin typeface="Times New Roman" panose="02020603050405020304" pitchFamily="18" charset="0"/>
                <a:cs typeface="Times New Roman" panose="02020603050405020304" pitchFamily="18" charset="0"/>
              </a:rPr>
              <a:t>TMs are more electronegative than the main group metals</a:t>
            </a:r>
          </a:p>
          <a:p>
            <a:endParaRPr lang="en-00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E7DAFFE-F145-4F03-B78E-915283C4621A}"/>
              </a:ext>
            </a:extLst>
          </p:cNvPr>
          <p:cNvPicPr>
            <a:picLocks noChangeAspect="1"/>
          </p:cNvPicPr>
          <p:nvPr/>
        </p:nvPicPr>
        <p:blipFill>
          <a:blip r:embed="rId2"/>
          <a:stretch>
            <a:fillRect/>
          </a:stretch>
        </p:blipFill>
        <p:spPr>
          <a:xfrm>
            <a:off x="6096000" y="2795170"/>
            <a:ext cx="6030012" cy="3930855"/>
          </a:xfrm>
          <a:prstGeom prst="rect">
            <a:avLst/>
          </a:prstGeom>
        </p:spPr>
      </p:pic>
    </p:spTree>
    <p:extLst>
      <p:ext uri="{BB962C8B-B14F-4D97-AF65-F5344CB8AC3E}">
        <p14:creationId xmlns:p14="http://schemas.microsoft.com/office/powerpoint/2010/main" val="3165882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25B27F-9469-4C27-892E-DD4F54BB5BAC}"/>
              </a:ext>
            </a:extLst>
          </p:cNvPr>
          <p:cNvPicPr>
            <a:picLocks noChangeAspect="1"/>
          </p:cNvPicPr>
          <p:nvPr/>
        </p:nvPicPr>
        <p:blipFill>
          <a:blip r:embed="rId2"/>
          <a:stretch>
            <a:fillRect/>
          </a:stretch>
        </p:blipFill>
        <p:spPr>
          <a:xfrm>
            <a:off x="4992554" y="1923069"/>
            <a:ext cx="7081039" cy="3881650"/>
          </a:xfrm>
          <a:prstGeom prst="rect">
            <a:avLst/>
          </a:prstGeom>
        </p:spPr>
      </p:pic>
      <p:sp>
        <p:nvSpPr>
          <p:cNvPr id="2" name="Title 1">
            <a:extLst>
              <a:ext uri="{FF2B5EF4-FFF2-40B4-BE49-F238E27FC236}">
                <a16:creationId xmlns:a16="http://schemas.microsoft.com/office/drawing/2014/main" id="{89DF8565-BD9E-417A-92AC-8E2F7C859CCF}"/>
              </a:ext>
            </a:extLst>
          </p:cNvPr>
          <p:cNvSpPr>
            <a:spLocks noGrp="1"/>
          </p:cNvSpPr>
          <p:nvPr>
            <p:ph type="title"/>
          </p:nvPr>
        </p:nvSpPr>
        <p:spPr>
          <a:xfrm>
            <a:off x="743932" y="129455"/>
            <a:ext cx="10515600" cy="615263"/>
          </a:xfrm>
        </p:spPr>
        <p:txBody>
          <a:bodyPr>
            <a:normAutofit/>
          </a:bodyPr>
          <a:lstStyle/>
          <a:p>
            <a:pPr algn="ctr"/>
            <a:r>
              <a:rPr lang="en-GB" sz="3200" b="1" dirty="0">
                <a:latin typeface="Times New Roman" panose="02020603050405020304" pitchFamily="18" charset="0"/>
                <a:cs typeface="Times New Roman" panose="02020603050405020304" pitchFamily="18" charset="0"/>
              </a:rPr>
              <a:t>Metals</a:t>
            </a:r>
            <a:endParaRPr lang="en-001" sz="3200" dirty="0"/>
          </a:p>
        </p:txBody>
      </p:sp>
      <p:sp>
        <p:nvSpPr>
          <p:cNvPr id="3" name="Content Placeholder 2">
            <a:extLst>
              <a:ext uri="{FF2B5EF4-FFF2-40B4-BE49-F238E27FC236}">
                <a16:creationId xmlns:a16="http://schemas.microsoft.com/office/drawing/2014/main" id="{33F22390-0243-4C64-87C5-66C4F414E104}"/>
              </a:ext>
            </a:extLst>
          </p:cNvPr>
          <p:cNvSpPr>
            <a:spLocks noGrp="1"/>
          </p:cNvSpPr>
          <p:nvPr>
            <p:ph idx="1"/>
          </p:nvPr>
        </p:nvSpPr>
        <p:spPr>
          <a:xfrm>
            <a:off x="118407" y="365125"/>
            <a:ext cx="5367994" cy="6363420"/>
          </a:xfrm>
        </p:spPr>
        <p:txBody>
          <a:bodyPr>
            <a:normAutofit fontScale="92500"/>
          </a:bodyPr>
          <a:lstStyle/>
          <a:p>
            <a:pPr marL="0" indent="0">
              <a:buNone/>
            </a:pPr>
            <a:r>
              <a:rPr lang="en-GB" b="1" dirty="0">
                <a:latin typeface="Times New Roman" panose="02020603050405020304" pitchFamily="18" charset="0"/>
                <a:cs typeface="Times New Roman" panose="02020603050405020304" pitchFamily="18" charset="0"/>
              </a:rPr>
              <a:t>Lanthanides</a:t>
            </a:r>
          </a:p>
          <a:p>
            <a:r>
              <a:rPr lang="en-GB" sz="2400" dirty="0">
                <a:latin typeface="Times New Roman" panose="02020603050405020304" pitchFamily="18" charset="0"/>
                <a:cs typeface="Times New Roman" panose="02020603050405020304" pitchFamily="18" charset="0"/>
              </a:rPr>
              <a:t>Also called rare-earth metals, inner transition elements</a:t>
            </a:r>
          </a:p>
          <a:p>
            <a:r>
              <a:rPr lang="en-GB" sz="2400" dirty="0">
                <a:latin typeface="Times New Roman" panose="02020603050405020304" pitchFamily="18" charset="0"/>
                <a:cs typeface="Times New Roman" panose="02020603050405020304" pitchFamily="18" charset="0"/>
              </a:rPr>
              <a:t>Lanthanide family comprise of 15 elements</a:t>
            </a:r>
          </a:p>
          <a:p>
            <a:r>
              <a:rPr lang="en-GB" sz="2400" dirty="0">
                <a:latin typeface="Times New Roman" panose="02020603050405020304" pitchFamily="18" charset="0"/>
                <a:cs typeface="Times New Roman" panose="02020603050405020304" pitchFamily="18" charset="0"/>
              </a:rPr>
              <a:t>f-block elements of periodic table</a:t>
            </a:r>
          </a:p>
          <a:p>
            <a:r>
              <a:rPr lang="en-GB" sz="2400" dirty="0">
                <a:latin typeface="Times New Roman" panose="02020603050405020304" pitchFamily="18" charset="0"/>
                <a:cs typeface="Times New Roman" panose="02020603050405020304" pitchFamily="18" charset="0"/>
              </a:rPr>
              <a:t>Non-radioactive (except Pm)</a:t>
            </a:r>
          </a:p>
          <a:p>
            <a:r>
              <a:rPr lang="en-GB" sz="2400" dirty="0">
                <a:latin typeface="Times New Roman" panose="02020603050405020304" pitchFamily="18" charset="0"/>
                <a:cs typeface="Times New Roman" panose="02020603050405020304" pitchFamily="18" charset="0"/>
              </a:rPr>
              <a:t>Max 4+ oxidation state</a:t>
            </a:r>
          </a:p>
          <a:p>
            <a:r>
              <a:rPr lang="en-GB" sz="2400" dirty="0">
                <a:latin typeface="Times New Roman" panose="02020603050405020304" pitchFamily="18" charset="0"/>
                <a:cs typeface="Times New Roman" panose="02020603050405020304" pitchFamily="18" charset="0"/>
              </a:rPr>
              <a:t>Valence electrons are in 4f orbital</a:t>
            </a:r>
            <a:r>
              <a:rPr lang="en-GB" dirty="0">
                <a:latin typeface="Times New Roman" panose="02020603050405020304" pitchFamily="18" charset="0"/>
                <a:cs typeface="Times New Roman" panose="02020603050405020304" pitchFamily="18" charset="0"/>
              </a:rPr>
              <a:t> </a:t>
            </a:r>
          </a:p>
          <a:p>
            <a:r>
              <a:rPr lang="en-GB" dirty="0">
                <a:latin typeface="Times New Roman" panose="02020603050405020304" pitchFamily="18" charset="0"/>
                <a:cs typeface="Times New Roman" panose="02020603050405020304" pitchFamily="18" charset="0"/>
              </a:rPr>
              <a:t> </a:t>
            </a:r>
          </a:p>
          <a:p>
            <a:pPr marL="0" indent="0">
              <a:buNone/>
            </a:pPr>
            <a:r>
              <a:rPr lang="en-GB" b="1" dirty="0">
                <a:latin typeface="Times New Roman" panose="02020603050405020304" pitchFamily="18" charset="0"/>
                <a:cs typeface="Times New Roman" panose="02020603050405020304" pitchFamily="18" charset="0"/>
              </a:rPr>
              <a:t>Lanthanides</a:t>
            </a:r>
          </a:p>
          <a:p>
            <a:r>
              <a:rPr lang="en-GB" sz="2400" dirty="0">
                <a:latin typeface="Times New Roman" panose="02020603050405020304" pitchFamily="18" charset="0"/>
                <a:cs typeface="Times New Roman" panose="02020603050405020304" pitchFamily="18" charset="0"/>
              </a:rPr>
              <a:t>Found in the actinide series of the f-block of the periodic table</a:t>
            </a:r>
          </a:p>
          <a:p>
            <a:r>
              <a:rPr lang="en-GB" sz="2400" dirty="0">
                <a:latin typeface="Times New Roman" panose="02020603050405020304" pitchFamily="18" charset="0"/>
                <a:cs typeface="Times New Roman" panose="02020603050405020304" pitchFamily="18" charset="0"/>
              </a:rPr>
              <a:t>Radioactive elements</a:t>
            </a:r>
          </a:p>
          <a:p>
            <a:r>
              <a:rPr lang="en-GB" sz="2400" dirty="0">
                <a:latin typeface="Times New Roman" panose="02020603050405020304" pitchFamily="18" charset="0"/>
                <a:cs typeface="Times New Roman" panose="02020603050405020304" pitchFamily="18" charset="0"/>
              </a:rPr>
              <a:t>Can have a max 6+ oxidation state </a:t>
            </a:r>
          </a:p>
          <a:p>
            <a:r>
              <a:rPr lang="en-GB" sz="2400" dirty="0">
                <a:latin typeface="Times New Roman" panose="02020603050405020304" pitchFamily="18" charset="0"/>
                <a:cs typeface="Times New Roman" panose="02020603050405020304" pitchFamily="18" charset="0"/>
              </a:rPr>
              <a:t>Valence electrons are in 5f orbital</a:t>
            </a:r>
          </a:p>
          <a:p>
            <a:endParaRPr lang="en-001"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56371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4218FB-91C5-4A51-95A1-A75A0887505A}"/>
              </a:ext>
            </a:extLst>
          </p:cNvPr>
          <p:cNvPicPr>
            <a:picLocks noChangeAspect="1"/>
          </p:cNvPicPr>
          <p:nvPr/>
        </p:nvPicPr>
        <p:blipFill>
          <a:blip r:embed="rId2"/>
          <a:stretch>
            <a:fillRect/>
          </a:stretch>
        </p:blipFill>
        <p:spPr>
          <a:xfrm>
            <a:off x="6911173" y="1872181"/>
            <a:ext cx="4184176" cy="4620693"/>
          </a:xfrm>
          <a:prstGeom prst="rect">
            <a:avLst/>
          </a:prstGeom>
        </p:spPr>
      </p:pic>
      <p:sp>
        <p:nvSpPr>
          <p:cNvPr id="2" name="Title 1">
            <a:extLst>
              <a:ext uri="{FF2B5EF4-FFF2-40B4-BE49-F238E27FC236}">
                <a16:creationId xmlns:a16="http://schemas.microsoft.com/office/drawing/2014/main" id="{D0BC1038-55D5-4013-BDF2-42CDF901D6C8}"/>
              </a:ext>
            </a:extLst>
          </p:cNvPr>
          <p:cNvSpPr>
            <a:spLocks noGrp="1"/>
          </p:cNvSpPr>
          <p:nvPr>
            <p:ph type="title"/>
          </p:nvPr>
        </p:nvSpPr>
        <p:spPr>
          <a:xfrm>
            <a:off x="838200" y="365126"/>
            <a:ext cx="10515600" cy="492714"/>
          </a:xfrm>
        </p:spPr>
        <p:txBody>
          <a:bodyPr>
            <a:noAutofit/>
          </a:bodyPr>
          <a:lstStyle/>
          <a:p>
            <a:pPr algn="ctr"/>
            <a:r>
              <a:rPr lang="en-GB" sz="3200" b="1" dirty="0">
                <a:latin typeface="Times New Roman" panose="02020603050405020304" pitchFamily="18" charset="0"/>
                <a:cs typeface="Times New Roman" panose="02020603050405020304" pitchFamily="18" charset="0"/>
              </a:rPr>
              <a:t>Non-metals</a:t>
            </a:r>
            <a:endParaRPr lang="en-001" sz="3200" dirty="0"/>
          </a:p>
        </p:txBody>
      </p:sp>
      <p:sp>
        <p:nvSpPr>
          <p:cNvPr id="3" name="Content Placeholder 2">
            <a:extLst>
              <a:ext uri="{FF2B5EF4-FFF2-40B4-BE49-F238E27FC236}">
                <a16:creationId xmlns:a16="http://schemas.microsoft.com/office/drawing/2014/main" id="{731ABDED-3F50-4E0C-A301-5F3777A36A2C}"/>
              </a:ext>
            </a:extLst>
          </p:cNvPr>
          <p:cNvSpPr>
            <a:spLocks noGrp="1"/>
          </p:cNvSpPr>
          <p:nvPr>
            <p:ph idx="1"/>
          </p:nvPr>
        </p:nvSpPr>
        <p:spPr>
          <a:xfrm>
            <a:off x="282804" y="980388"/>
            <a:ext cx="11070996" cy="5196575"/>
          </a:xfrm>
        </p:spPr>
        <p:txBody>
          <a:bodyPr/>
          <a:lstStyle/>
          <a:p>
            <a:r>
              <a:rPr lang="en-US" dirty="0">
                <a:latin typeface="Times New Roman" panose="02020603050405020304" pitchFamily="18" charset="0"/>
                <a:cs typeface="Times New Roman" panose="02020603050405020304" pitchFamily="18" charset="0"/>
              </a:rPr>
              <a:t>Non–metal elements form negative ions by gaining electrons.</a:t>
            </a:r>
          </a:p>
          <a:p>
            <a:r>
              <a:rPr lang="en-US" b="1" dirty="0">
                <a:solidFill>
                  <a:srgbClr val="C00000"/>
                </a:solidFill>
                <a:latin typeface="Times New Roman" panose="02020603050405020304" pitchFamily="18" charset="0"/>
                <a:cs typeface="Times New Roman" panose="02020603050405020304" pitchFamily="18" charset="0"/>
              </a:rPr>
              <a:t>Group 17 = halogens </a:t>
            </a:r>
            <a:r>
              <a:rPr lang="en-US" sz="2400" dirty="0">
                <a:latin typeface="Times New Roman" panose="02020603050405020304" pitchFamily="18" charset="0"/>
                <a:cs typeface="Times New Roman" panose="02020603050405020304" pitchFamily="18" charset="0"/>
              </a:rPr>
              <a:t>(salt-producing)</a:t>
            </a:r>
          </a:p>
          <a:p>
            <a:pPr lvl="1"/>
            <a:r>
              <a:rPr lang="en-GB" dirty="0">
                <a:latin typeface="Times New Roman" panose="02020603050405020304" pitchFamily="18" charset="0"/>
                <a:cs typeface="Times New Roman" panose="02020603050405020304" pitchFamily="18" charset="0"/>
              </a:rPr>
              <a:t>react with metals to produce salts (NaCl, CaF</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AgBr</a:t>
            </a:r>
            <a:r>
              <a:rPr lang="en-GB" dirty="0">
                <a:latin typeface="Times New Roman" panose="02020603050405020304" pitchFamily="18" charset="0"/>
                <a:cs typeface="Times New Roman" panose="02020603050405020304" pitchFamily="18" charset="0"/>
              </a:rPr>
              <a:t>, KI)</a:t>
            </a:r>
          </a:p>
          <a:p>
            <a:pPr lvl="1"/>
            <a:r>
              <a:rPr lang="en-US" dirty="0">
                <a:latin typeface="Times New Roman" panose="02020603050405020304" pitchFamily="18" charset="0"/>
                <a:cs typeface="Times New Roman" panose="02020603050405020304" pitchFamily="18" charset="0"/>
              </a:rPr>
              <a:t>Often lethal to biological organisms </a:t>
            </a:r>
          </a:p>
          <a:p>
            <a:pPr lvl="1"/>
            <a:r>
              <a:rPr lang="en-US" dirty="0">
                <a:latin typeface="Times New Roman" panose="02020603050405020304" pitchFamily="18" charset="0"/>
                <a:cs typeface="Times New Roman" panose="02020603050405020304" pitchFamily="18" charset="0"/>
              </a:rPr>
              <a:t>Forever chemicals (PFAS)</a:t>
            </a:r>
          </a:p>
          <a:p>
            <a:pPr lvl="1"/>
            <a:r>
              <a:rPr lang="en-US" dirty="0">
                <a:latin typeface="Times New Roman" panose="02020603050405020304" pitchFamily="18" charset="0"/>
                <a:cs typeface="Times New Roman" panose="02020603050405020304" pitchFamily="18" charset="0"/>
              </a:rPr>
              <a:t>Forms diatomic molecules</a:t>
            </a:r>
          </a:p>
          <a:p>
            <a:pPr lvl="2"/>
            <a:r>
              <a:rPr lang="en-US" dirty="0">
                <a:latin typeface="Times New Roman" panose="02020603050405020304" pitchFamily="18" charset="0"/>
                <a:cs typeface="Times New Roman" panose="02020603050405020304" pitchFamily="18" charset="0"/>
              </a:rPr>
              <a:t>F</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Cl</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Br</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a:t>
            </a:r>
            <a:r>
              <a:rPr lang="en-US" baseline="-25000" dirty="0">
                <a:latin typeface="Times New Roman" panose="02020603050405020304" pitchFamily="18" charset="0"/>
                <a:cs typeface="Times New Roman" panose="02020603050405020304" pitchFamily="18" charset="0"/>
              </a:rPr>
              <a:t>2</a:t>
            </a:r>
          </a:p>
          <a:p>
            <a:pPr lvl="2"/>
            <a:endParaRPr lang="en-US" baseline="-25000" dirty="0">
              <a:latin typeface="Times New Roman" panose="02020603050405020304" pitchFamily="18" charset="0"/>
              <a:cs typeface="Times New Roman" panose="02020603050405020304" pitchFamily="18" charset="0"/>
            </a:endParaRPr>
          </a:p>
          <a:p>
            <a:r>
              <a:rPr lang="en-US" b="1" dirty="0">
                <a:solidFill>
                  <a:srgbClr val="C00000"/>
                </a:solidFill>
                <a:latin typeface="Times New Roman" panose="02020603050405020304" pitchFamily="18" charset="0"/>
                <a:cs typeface="Times New Roman" panose="02020603050405020304" pitchFamily="18" charset="0"/>
              </a:rPr>
              <a:t>Group 18 = noble gases (inert gases)</a:t>
            </a:r>
          </a:p>
          <a:p>
            <a:pPr lvl="1"/>
            <a:r>
              <a:rPr lang="en-GB" b="1" dirty="0">
                <a:latin typeface="Times New Roman" panose="02020603050405020304" pitchFamily="18" charset="0"/>
                <a:cs typeface="Times New Roman" panose="02020603050405020304" pitchFamily="18" charset="0"/>
              </a:rPr>
              <a:t>Extremely nonreactive </a:t>
            </a:r>
            <a:r>
              <a:rPr lang="en-US" dirty="0">
                <a:latin typeface="Times New Roman" panose="02020603050405020304" pitchFamily="18" charset="0"/>
                <a:cs typeface="Times New Roman" panose="02020603050405020304" pitchFamily="18" charset="0"/>
              </a:rPr>
              <a:t>with other substances</a:t>
            </a:r>
          </a:p>
          <a:p>
            <a:pPr lvl="1"/>
            <a:r>
              <a:rPr lang="en-US" dirty="0">
                <a:latin typeface="Times New Roman" panose="02020603050405020304" pitchFamily="18" charset="0"/>
                <a:cs typeface="Times New Roman" panose="02020603050405020304" pitchFamily="18" charset="0"/>
              </a:rPr>
              <a:t>their valence shell is complete</a:t>
            </a:r>
          </a:p>
          <a:p>
            <a:pPr lvl="1"/>
            <a:r>
              <a:rPr lang="en-US" dirty="0">
                <a:latin typeface="Times New Roman" panose="02020603050405020304" pitchFamily="18" charset="0"/>
                <a:cs typeface="Times New Roman" panose="02020603050405020304" pitchFamily="18" charset="0"/>
              </a:rPr>
              <a:t>Used in lighting, cooling</a:t>
            </a:r>
          </a:p>
        </p:txBody>
      </p:sp>
    </p:spTree>
    <p:extLst>
      <p:ext uri="{BB962C8B-B14F-4D97-AF65-F5344CB8AC3E}">
        <p14:creationId xmlns:p14="http://schemas.microsoft.com/office/powerpoint/2010/main" val="3765506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7539-8105-437A-BE76-100C71EC642C}"/>
              </a:ext>
            </a:extLst>
          </p:cNvPr>
          <p:cNvSpPr>
            <a:spLocks noGrp="1"/>
          </p:cNvSpPr>
          <p:nvPr>
            <p:ph type="title"/>
          </p:nvPr>
        </p:nvSpPr>
        <p:spPr>
          <a:xfrm>
            <a:off x="696798" y="296830"/>
            <a:ext cx="10515600" cy="530421"/>
          </a:xfrm>
        </p:spPr>
        <p:txBody>
          <a:bodyPr>
            <a:normAutofit/>
          </a:bodyPr>
          <a:lstStyle/>
          <a:p>
            <a:pPr algn="ctr"/>
            <a:r>
              <a:rPr lang="en-GB" sz="3200" b="1" dirty="0">
                <a:latin typeface="Times New Roman" panose="02020603050405020304" pitchFamily="18" charset="0"/>
                <a:cs typeface="Times New Roman" panose="02020603050405020304" pitchFamily="18" charset="0"/>
              </a:rPr>
              <a:t>Valence electrons</a:t>
            </a:r>
            <a:endParaRPr lang="en-001"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6A916C-54DB-4E81-BBCA-89AB0F736A62}"/>
              </a:ext>
            </a:extLst>
          </p:cNvPr>
          <p:cNvSpPr>
            <a:spLocks noGrp="1"/>
          </p:cNvSpPr>
          <p:nvPr>
            <p:ph idx="1"/>
          </p:nvPr>
        </p:nvSpPr>
        <p:spPr>
          <a:xfrm>
            <a:off x="339365" y="1046374"/>
            <a:ext cx="11014435" cy="5130589"/>
          </a:xfrm>
        </p:spPr>
        <p:txBody>
          <a:bodyPr/>
          <a:lstStyle/>
          <a:p>
            <a:r>
              <a:rPr lang="en-GB" dirty="0">
                <a:latin typeface="Times New Roman" panose="02020603050405020304" pitchFamily="18" charset="0"/>
                <a:cs typeface="Times New Roman" panose="02020603050405020304" pitchFamily="18" charset="0"/>
              </a:rPr>
              <a:t>The </a:t>
            </a:r>
            <a:r>
              <a:rPr lang="en-GB" dirty="0">
                <a:solidFill>
                  <a:srgbClr val="C00000"/>
                </a:solidFill>
                <a:latin typeface="Times New Roman" panose="02020603050405020304" pitchFamily="18" charset="0"/>
                <a:cs typeface="Times New Roman" panose="02020603050405020304" pitchFamily="18" charset="0"/>
              </a:rPr>
              <a:t>chemical properties </a:t>
            </a:r>
            <a:r>
              <a:rPr lang="en-GB" dirty="0">
                <a:latin typeface="Times New Roman" panose="02020603050405020304" pitchFamily="18" charset="0"/>
                <a:cs typeface="Times New Roman" panose="02020603050405020304" pitchFamily="18" charset="0"/>
              </a:rPr>
              <a:t>of an element depend on the number of electrons in the </a:t>
            </a:r>
            <a:r>
              <a:rPr lang="en-GB" dirty="0">
                <a:solidFill>
                  <a:srgbClr val="0070C0"/>
                </a:solidFill>
                <a:latin typeface="Times New Roman" panose="02020603050405020304" pitchFamily="18" charset="0"/>
                <a:cs typeface="Times New Roman" panose="02020603050405020304" pitchFamily="18" charset="0"/>
              </a:rPr>
              <a:t>valence shell</a:t>
            </a:r>
          </a:p>
          <a:p>
            <a:r>
              <a:rPr lang="en-GB" dirty="0">
                <a:latin typeface="Times New Roman" panose="02020603050405020304" pitchFamily="18" charset="0"/>
                <a:cs typeface="Times New Roman" panose="02020603050405020304" pitchFamily="18" charset="0"/>
              </a:rPr>
              <a:t>The </a:t>
            </a:r>
            <a:r>
              <a:rPr lang="en-GB" dirty="0">
                <a:solidFill>
                  <a:srgbClr val="0070C0"/>
                </a:solidFill>
                <a:latin typeface="Times New Roman" panose="02020603050405020304" pitchFamily="18" charset="0"/>
                <a:cs typeface="Times New Roman" panose="02020603050405020304" pitchFamily="18" charset="0"/>
              </a:rPr>
              <a:t>valence shell </a:t>
            </a:r>
            <a:r>
              <a:rPr lang="en-GB" dirty="0">
                <a:latin typeface="Times New Roman" panose="02020603050405020304" pitchFamily="18" charset="0"/>
                <a:cs typeface="Times New Roman" panose="02020603050405020304" pitchFamily="18" charset="0"/>
              </a:rPr>
              <a:t>is the outermost shell</a:t>
            </a:r>
          </a:p>
          <a:p>
            <a:r>
              <a:rPr lang="en-GB" dirty="0">
                <a:latin typeface="Times New Roman" panose="02020603050405020304" pitchFamily="18" charset="0"/>
                <a:cs typeface="Times New Roman" panose="02020603050405020304" pitchFamily="18" charset="0"/>
              </a:rPr>
              <a:t>The electrons in the valence shell are called </a:t>
            </a:r>
            <a:r>
              <a:rPr lang="en-GB" dirty="0">
                <a:solidFill>
                  <a:srgbClr val="C00000"/>
                </a:solidFill>
                <a:latin typeface="Times New Roman" panose="02020603050405020304" pitchFamily="18" charset="0"/>
                <a:cs typeface="Times New Roman" panose="02020603050405020304" pitchFamily="18" charset="0"/>
              </a:rPr>
              <a:t>valence electrons</a:t>
            </a:r>
          </a:p>
          <a:p>
            <a:r>
              <a:rPr lang="en-GB" dirty="0">
                <a:latin typeface="Times New Roman" panose="02020603050405020304" pitchFamily="18" charset="0"/>
                <a:cs typeface="Times New Roman" panose="02020603050405020304" pitchFamily="18" charset="0"/>
              </a:rPr>
              <a:t>Valence electrons determine the chemical properties of atoms</a:t>
            </a:r>
          </a:p>
          <a:p>
            <a:endParaRPr lang="en-00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40B4839-DB70-4A2F-B937-AF5B6E6998CF}"/>
              </a:ext>
            </a:extLst>
          </p:cNvPr>
          <p:cNvPicPr>
            <a:picLocks noChangeAspect="1"/>
          </p:cNvPicPr>
          <p:nvPr/>
        </p:nvPicPr>
        <p:blipFill>
          <a:blip r:embed="rId2"/>
          <a:stretch>
            <a:fillRect/>
          </a:stretch>
        </p:blipFill>
        <p:spPr>
          <a:xfrm>
            <a:off x="5429841" y="3910837"/>
            <a:ext cx="5509578" cy="2485249"/>
          </a:xfrm>
          <a:prstGeom prst="rect">
            <a:avLst/>
          </a:prstGeom>
        </p:spPr>
      </p:pic>
    </p:spTree>
    <p:extLst>
      <p:ext uri="{BB962C8B-B14F-4D97-AF65-F5344CB8AC3E}">
        <p14:creationId xmlns:p14="http://schemas.microsoft.com/office/powerpoint/2010/main" val="121640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086B2C-572A-467A-AE25-4D9CFB75391C}"/>
              </a:ext>
            </a:extLst>
          </p:cNvPr>
          <p:cNvSpPr>
            <a:spLocks noGrp="1"/>
          </p:cNvSpPr>
          <p:nvPr>
            <p:ph idx="1"/>
          </p:nvPr>
        </p:nvSpPr>
        <p:spPr>
          <a:xfrm>
            <a:off x="441960" y="533400"/>
            <a:ext cx="10911840" cy="6126480"/>
          </a:xfrm>
        </p:spPr>
        <p:txBody>
          <a:bodyPr>
            <a:normAutofit fontScale="92500" lnSpcReduction="10000"/>
          </a:bodyPr>
          <a:lstStyle/>
          <a:p>
            <a:pPr marL="514350" indent="-514350">
              <a:buAutoNum type="arabicPeriod" startAt="4"/>
            </a:pPr>
            <a:r>
              <a:rPr lang="en-US" altLang="zh-CN" sz="3000" dirty="0">
                <a:latin typeface="Times New Roman" panose="02020603050405020304" pitchFamily="18" charset="0"/>
                <a:cs typeface="Times New Roman" panose="02020603050405020304" pitchFamily="18" charset="0"/>
              </a:rPr>
              <a:t>Conversion of SN to standard form:</a:t>
            </a:r>
          </a:p>
          <a:p>
            <a:pPr lvl="1"/>
            <a:r>
              <a:rPr lang="en-US" altLang="zh-CN" sz="3000" dirty="0">
                <a:latin typeface="Times New Roman" panose="02020603050405020304" pitchFamily="18" charset="0"/>
                <a:cs typeface="Times New Roman" panose="02020603050405020304" pitchFamily="18" charset="0"/>
              </a:rPr>
              <a:t>Positive exponent move to the right. </a:t>
            </a:r>
          </a:p>
          <a:p>
            <a:pPr marL="457200" lvl="1" indent="0">
              <a:buNone/>
            </a:pPr>
            <a:r>
              <a:rPr lang="en-US" altLang="zh-CN" sz="3000" dirty="0">
                <a:latin typeface="Times New Roman" panose="02020603050405020304" pitchFamily="18" charset="0"/>
                <a:cs typeface="Times New Roman" panose="02020603050405020304" pitchFamily="18" charset="0"/>
              </a:rPr>
              <a:t>Example: Write 1.489 × 10 </a:t>
            </a:r>
            <a:r>
              <a:rPr lang="en-US" altLang="zh-CN" sz="3000" baseline="30000" dirty="0">
                <a:latin typeface="Times New Roman" panose="02020603050405020304" pitchFamily="18" charset="0"/>
                <a:cs typeface="Times New Roman" panose="02020603050405020304" pitchFamily="18" charset="0"/>
              </a:rPr>
              <a:t>5 </a:t>
            </a:r>
            <a:r>
              <a:rPr lang="en-US" altLang="zh-CN" sz="3000" dirty="0">
                <a:latin typeface="Times New Roman" panose="02020603050405020304" pitchFamily="18" charset="0"/>
                <a:cs typeface="Times New Roman" panose="02020603050405020304" pitchFamily="18" charset="0"/>
              </a:rPr>
              <a:t>to standard form. </a:t>
            </a:r>
          </a:p>
          <a:p>
            <a:pPr marL="457200" lvl="1" indent="0">
              <a:buNone/>
            </a:pPr>
            <a:r>
              <a:rPr lang="en-US" altLang="zh-CN" sz="3000" dirty="0">
                <a:solidFill>
                  <a:srgbClr val="FF0000"/>
                </a:solidFill>
                <a:latin typeface="Times New Roman" panose="02020603050405020304" pitchFamily="18" charset="0"/>
                <a:cs typeface="Times New Roman" panose="02020603050405020304" pitchFamily="18" charset="0"/>
              </a:rPr>
              <a:t>148,900</a:t>
            </a:r>
          </a:p>
          <a:p>
            <a:pPr lvl="1"/>
            <a:r>
              <a:rPr lang="en-US" altLang="zh-CN" sz="3000" dirty="0">
                <a:latin typeface="Times New Roman" panose="02020603050405020304" pitchFamily="18" charset="0"/>
                <a:cs typeface="Times New Roman" panose="02020603050405020304" pitchFamily="18" charset="0"/>
              </a:rPr>
              <a:t> Negative exponents move to the left. </a:t>
            </a:r>
          </a:p>
          <a:p>
            <a:pPr marL="457200" lvl="1" indent="0">
              <a:buNone/>
            </a:pPr>
            <a:r>
              <a:rPr lang="en-US" altLang="zh-CN" sz="3000" dirty="0">
                <a:latin typeface="Times New Roman" panose="02020603050405020304" pitchFamily="18" charset="0"/>
                <a:cs typeface="Times New Roman" panose="02020603050405020304" pitchFamily="18" charset="0"/>
              </a:rPr>
              <a:t>Example: Write 1.489 × 10</a:t>
            </a:r>
            <a:r>
              <a:rPr lang="en-US" altLang="zh-CN" sz="3000" baseline="30000" dirty="0">
                <a:latin typeface="Times New Roman" panose="02020603050405020304" pitchFamily="18" charset="0"/>
                <a:cs typeface="Times New Roman" panose="02020603050405020304" pitchFamily="18" charset="0"/>
              </a:rPr>
              <a:t> -5 </a:t>
            </a:r>
            <a:r>
              <a:rPr lang="en-US" altLang="zh-CN" sz="3000" dirty="0">
                <a:latin typeface="Times New Roman" panose="02020603050405020304" pitchFamily="18" charset="0"/>
                <a:cs typeface="Times New Roman" panose="02020603050405020304" pitchFamily="18" charset="0"/>
              </a:rPr>
              <a:t>to standard form. </a:t>
            </a:r>
          </a:p>
          <a:p>
            <a:pPr marL="457200" lvl="1" indent="0">
              <a:buNone/>
            </a:pPr>
            <a:r>
              <a:rPr lang="en-US" altLang="zh-CN" sz="3000" dirty="0">
                <a:solidFill>
                  <a:srgbClr val="FF0000"/>
                </a:solidFill>
                <a:latin typeface="Times New Roman" panose="02020603050405020304" pitchFamily="18" charset="0"/>
                <a:cs typeface="Times New Roman" panose="02020603050405020304" pitchFamily="18" charset="0"/>
              </a:rPr>
              <a:t>00001489</a:t>
            </a:r>
          </a:p>
          <a:p>
            <a:pPr marL="457200" lvl="1" indent="0">
              <a:buNone/>
            </a:pPr>
            <a:endParaRPr lang="en-US" altLang="zh-CN" sz="3000" dirty="0">
              <a:solidFill>
                <a:srgbClr val="FF0000"/>
              </a:solidFill>
              <a:latin typeface="Times New Roman" panose="02020603050405020304" pitchFamily="18" charset="0"/>
              <a:cs typeface="Times New Roman" panose="02020603050405020304" pitchFamily="18" charset="0"/>
            </a:endParaRPr>
          </a:p>
          <a:p>
            <a:pPr marL="457200" lvl="1" indent="0">
              <a:buNone/>
            </a:pPr>
            <a:r>
              <a:rPr lang="en-US" altLang="zh-CN" sz="3000" b="1" dirty="0">
                <a:solidFill>
                  <a:srgbClr val="7030A0"/>
                </a:solidFill>
                <a:latin typeface="Times New Roman" panose="02020603050405020304" pitchFamily="18" charset="0"/>
                <a:cs typeface="Times New Roman" panose="02020603050405020304" pitchFamily="18" charset="0"/>
              </a:rPr>
              <a:t>Exercise: </a:t>
            </a:r>
          </a:p>
          <a:p>
            <a:pPr lvl="1"/>
            <a:r>
              <a:rPr lang="en-US" altLang="zh-CN" sz="3000" dirty="0">
                <a:latin typeface="Times New Roman" panose="02020603050405020304" pitchFamily="18" charset="0"/>
                <a:cs typeface="Times New Roman" panose="02020603050405020304" pitchFamily="18" charset="0"/>
              </a:rPr>
              <a:t>12.409× 10 </a:t>
            </a:r>
            <a:r>
              <a:rPr lang="en-US" altLang="zh-CN" sz="3000" baseline="30000" dirty="0">
                <a:latin typeface="Times New Roman" panose="02020603050405020304" pitchFamily="18" charset="0"/>
                <a:cs typeface="Times New Roman" panose="02020603050405020304" pitchFamily="18" charset="0"/>
              </a:rPr>
              <a:t>-6  </a:t>
            </a:r>
          </a:p>
          <a:p>
            <a:pPr marL="457200" lvl="1" indent="0">
              <a:buNone/>
            </a:pPr>
            <a:r>
              <a:rPr lang="en-US" altLang="zh-CN" sz="3000" dirty="0">
                <a:latin typeface="Times New Roman" panose="02020603050405020304" pitchFamily="18" charset="0"/>
                <a:cs typeface="Times New Roman" panose="02020603050405020304" pitchFamily="18" charset="0"/>
              </a:rPr>
              <a:t>Move the decimal to the left and </a:t>
            </a:r>
            <a:r>
              <a:rPr lang="en-US" altLang="zh-CN" sz="3000" b="1" dirty="0">
                <a:solidFill>
                  <a:srgbClr val="FF0000"/>
                </a:solidFill>
                <a:latin typeface="Times New Roman" panose="02020603050405020304" pitchFamily="18" charset="0"/>
                <a:cs typeface="Times New Roman" panose="02020603050405020304" pitchFamily="18" charset="0"/>
              </a:rPr>
              <a:t>add </a:t>
            </a:r>
            <a:r>
              <a:rPr lang="en-US" altLang="zh-CN" sz="3000" dirty="0">
                <a:latin typeface="Times New Roman" panose="02020603050405020304" pitchFamily="18" charset="0"/>
                <a:cs typeface="Times New Roman" panose="02020603050405020304" pitchFamily="18" charset="0"/>
              </a:rPr>
              <a:t>1 to the exponent.</a:t>
            </a:r>
          </a:p>
          <a:p>
            <a:pPr marL="457200" lvl="1" indent="0">
              <a:buNone/>
            </a:pPr>
            <a:r>
              <a:rPr lang="en-US" altLang="zh-CN" sz="3000" dirty="0">
                <a:latin typeface="Times New Roman" panose="02020603050405020304" pitchFamily="18" charset="0"/>
                <a:cs typeface="Times New Roman" panose="02020603050405020304" pitchFamily="18" charset="0"/>
              </a:rPr>
              <a:t> 1.2409 × 10 </a:t>
            </a:r>
            <a:r>
              <a:rPr lang="en-US" altLang="zh-CN" sz="3000" baseline="30000" dirty="0">
                <a:latin typeface="Times New Roman" panose="02020603050405020304" pitchFamily="18" charset="0"/>
                <a:cs typeface="Times New Roman" panose="02020603050405020304" pitchFamily="18" charset="0"/>
              </a:rPr>
              <a:t>-6 +1 </a:t>
            </a:r>
            <a:r>
              <a:rPr lang="en-US" altLang="zh-CN" sz="3000" dirty="0">
                <a:latin typeface="Times New Roman" panose="02020603050405020304" pitchFamily="18" charset="0"/>
                <a:cs typeface="Times New Roman" panose="02020603050405020304" pitchFamily="18" charset="0"/>
              </a:rPr>
              <a:t>= 1.2409 × 10 </a:t>
            </a:r>
            <a:r>
              <a:rPr lang="en-US" altLang="zh-CN" sz="3000" baseline="30000" dirty="0">
                <a:latin typeface="Times New Roman" panose="02020603050405020304" pitchFamily="18" charset="0"/>
                <a:cs typeface="Times New Roman" panose="02020603050405020304" pitchFamily="18" charset="0"/>
              </a:rPr>
              <a:t>-5</a:t>
            </a:r>
            <a:endParaRPr lang="en-US" altLang="zh-CN" sz="3000" dirty="0">
              <a:latin typeface="Times New Roman" panose="02020603050405020304" pitchFamily="18" charset="0"/>
              <a:cs typeface="Times New Roman" panose="02020603050405020304" pitchFamily="18" charset="0"/>
            </a:endParaRPr>
          </a:p>
          <a:p>
            <a:pPr lvl="1"/>
            <a:r>
              <a:rPr lang="en-US" altLang="zh-CN" sz="3000" dirty="0">
                <a:latin typeface="Times New Roman" panose="02020603050405020304" pitchFamily="18" charset="0"/>
                <a:cs typeface="Times New Roman" panose="02020603050405020304" pitchFamily="18" charset="0"/>
              </a:rPr>
              <a:t>0.2940 × 10 </a:t>
            </a:r>
            <a:r>
              <a:rPr lang="en-US" altLang="zh-CN" sz="3000" baseline="30000" dirty="0">
                <a:latin typeface="Times New Roman" panose="02020603050405020304" pitchFamily="18" charset="0"/>
                <a:cs typeface="Times New Roman" panose="02020603050405020304" pitchFamily="18" charset="0"/>
              </a:rPr>
              <a:t>-3</a:t>
            </a:r>
            <a:endParaRPr lang="en-US" altLang="zh-CN" sz="3000" dirty="0">
              <a:latin typeface="Times New Roman" panose="02020603050405020304" pitchFamily="18" charset="0"/>
              <a:cs typeface="Times New Roman" panose="02020603050405020304" pitchFamily="18" charset="0"/>
            </a:endParaRPr>
          </a:p>
          <a:p>
            <a:pPr marL="457200" lvl="1" indent="0">
              <a:buNone/>
            </a:pPr>
            <a:r>
              <a:rPr lang="en-US" altLang="zh-CN" sz="3000" dirty="0">
                <a:latin typeface="Times New Roman" panose="02020603050405020304" pitchFamily="18" charset="0"/>
                <a:cs typeface="Times New Roman" panose="02020603050405020304" pitchFamily="18" charset="0"/>
              </a:rPr>
              <a:t>Move the decimal to right direction and </a:t>
            </a:r>
            <a:r>
              <a:rPr lang="en-US" altLang="zh-CN" sz="3000" dirty="0">
                <a:solidFill>
                  <a:srgbClr val="FF0000"/>
                </a:solidFill>
                <a:latin typeface="Times New Roman" panose="02020603050405020304" pitchFamily="18" charset="0"/>
                <a:cs typeface="Times New Roman" panose="02020603050405020304" pitchFamily="18" charset="0"/>
              </a:rPr>
              <a:t>subtract</a:t>
            </a:r>
            <a:r>
              <a:rPr lang="en-US" altLang="zh-CN" sz="3000" dirty="0">
                <a:latin typeface="Times New Roman" panose="02020603050405020304" pitchFamily="18" charset="0"/>
                <a:cs typeface="Times New Roman" panose="02020603050405020304" pitchFamily="18" charset="0"/>
              </a:rPr>
              <a:t> 1 from the exponent</a:t>
            </a:r>
          </a:p>
          <a:p>
            <a:pPr marL="457200" lvl="1" indent="0">
              <a:buNone/>
            </a:pPr>
            <a:r>
              <a:rPr lang="en-US" altLang="zh-CN" sz="3000" dirty="0">
                <a:latin typeface="Times New Roman" panose="02020603050405020304" pitchFamily="18" charset="0"/>
                <a:cs typeface="Times New Roman" panose="02020603050405020304" pitchFamily="18" charset="0"/>
              </a:rPr>
              <a:t>0.2940 × 10 </a:t>
            </a:r>
            <a:r>
              <a:rPr lang="en-US" altLang="zh-CN" sz="3000" baseline="30000" dirty="0">
                <a:latin typeface="Times New Roman" panose="02020603050405020304" pitchFamily="18" charset="0"/>
                <a:cs typeface="Times New Roman" panose="02020603050405020304" pitchFamily="18" charset="0"/>
              </a:rPr>
              <a:t>-3-1  </a:t>
            </a:r>
            <a:r>
              <a:rPr lang="en-US" altLang="zh-CN" sz="3000" dirty="0">
                <a:latin typeface="Times New Roman" panose="02020603050405020304" pitchFamily="18" charset="0"/>
                <a:cs typeface="Times New Roman" panose="02020603050405020304" pitchFamily="18" charset="0"/>
              </a:rPr>
              <a:t>= 0.2940 × 10 </a:t>
            </a:r>
            <a:r>
              <a:rPr lang="en-US" altLang="zh-CN" sz="3000" baseline="30000" dirty="0">
                <a:latin typeface="Times New Roman" panose="02020603050405020304" pitchFamily="18" charset="0"/>
                <a:cs typeface="Times New Roman" panose="02020603050405020304" pitchFamily="18" charset="0"/>
              </a:rPr>
              <a:t>-4</a:t>
            </a:r>
            <a:endParaRPr lang="en-US" altLang="zh-CN" sz="3000" dirty="0">
              <a:latin typeface="Times New Roman" panose="02020603050405020304" pitchFamily="18" charset="0"/>
              <a:cs typeface="Times New Roman" panose="02020603050405020304" pitchFamily="18" charset="0"/>
            </a:endParaRPr>
          </a:p>
          <a:p>
            <a:pPr marL="457200" lvl="1" indent="0">
              <a:buNone/>
            </a:pPr>
            <a:endParaRPr lang="en-US" altLang="zh-CN" dirty="0">
              <a:latin typeface="Angsana New" panose="02020603050405020304" pitchFamily="18" charset="-34"/>
              <a:cs typeface="Angsana New" panose="02020603050405020304" pitchFamily="18" charset="-34"/>
            </a:endParaRPr>
          </a:p>
          <a:p>
            <a:pPr marL="457200" lvl="1" indent="0">
              <a:buNone/>
            </a:pPr>
            <a:endParaRPr lang="en-US" altLang="zh-CN" dirty="0">
              <a:latin typeface="Angsana New" panose="02020603050405020304" pitchFamily="18" charset="-34"/>
              <a:cs typeface="Angsana New" panose="02020603050405020304" pitchFamily="18" charset="-34"/>
            </a:endParaRPr>
          </a:p>
          <a:p>
            <a:endParaRPr lang="en-001" dirty="0"/>
          </a:p>
        </p:txBody>
      </p:sp>
    </p:spTree>
    <p:extLst>
      <p:ext uri="{BB962C8B-B14F-4D97-AF65-F5344CB8AC3E}">
        <p14:creationId xmlns:p14="http://schemas.microsoft.com/office/powerpoint/2010/main" val="2518505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C64D-DDAB-452E-874D-8AE1AAADF854}"/>
              </a:ext>
            </a:extLst>
          </p:cNvPr>
          <p:cNvSpPr>
            <a:spLocks noGrp="1"/>
          </p:cNvSpPr>
          <p:nvPr>
            <p:ph type="title"/>
          </p:nvPr>
        </p:nvSpPr>
        <p:spPr>
          <a:xfrm>
            <a:off x="838200" y="365125"/>
            <a:ext cx="10515600" cy="784945"/>
          </a:xfrm>
        </p:spPr>
        <p:txBody>
          <a:bodyPr>
            <a:normAutofit/>
          </a:bodyPr>
          <a:lstStyle/>
          <a:p>
            <a:r>
              <a:rPr lang="en-GB" sz="3200" b="1" dirty="0">
                <a:latin typeface="Times New Roman" panose="02020603050405020304" pitchFamily="18" charset="0"/>
                <a:cs typeface="Times New Roman" panose="02020603050405020304" pitchFamily="18" charset="0"/>
              </a:rPr>
              <a:t>Valence electrons</a:t>
            </a:r>
            <a:endParaRPr lang="en-001" sz="3200" dirty="0"/>
          </a:p>
        </p:txBody>
      </p:sp>
      <p:sp>
        <p:nvSpPr>
          <p:cNvPr id="3" name="Content Placeholder 2">
            <a:extLst>
              <a:ext uri="{FF2B5EF4-FFF2-40B4-BE49-F238E27FC236}">
                <a16:creationId xmlns:a16="http://schemas.microsoft.com/office/drawing/2014/main" id="{97356AC5-EB33-4813-BC4E-34426AE3FF57}"/>
              </a:ext>
            </a:extLst>
          </p:cNvPr>
          <p:cNvSpPr>
            <a:spLocks noGrp="1"/>
          </p:cNvSpPr>
          <p:nvPr>
            <p:ph idx="1"/>
          </p:nvPr>
        </p:nvSpPr>
        <p:spPr>
          <a:xfrm>
            <a:off x="179109" y="1690688"/>
            <a:ext cx="5259537" cy="4486275"/>
          </a:xfrm>
        </p:spPr>
        <p:txBody>
          <a:bodyPr/>
          <a:lstStyle/>
          <a:p>
            <a:r>
              <a:rPr lang="en-GB" dirty="0">
                <a:latin typeface="Times New Roman" panose="02020603050405020304" pitchFamily="18" charset="0"/>
                <a:cs typeface="Times New Roman" panose="02020603050405020304" pitchFamily="18" charset="0"/>
              </a:rPr>
              <a:t>Elements in the same group have the same number of valence electrons</a:t>
            </a:r>
          </a:p>
          <a:p>
            <a:r>
              <a:rPr lang="en-GB" dirty="0">
                <a:latin typeface="Times New Roman" panose="02020603050405020304" pitchFamily="18" charset="0"/>
                <a:cs typeface="Times New Roman" panose="02020603050405020304" pitchFamily="18" charset="0"/>
              </a:rPr>
              <a:t>The group 1A to 8A, equals the number of valence electrons for the main group elements</a:t>
            </a:r>
          </a:p>
          <a:p>
            <a:r>
              <a:rPr lang="en-GB" dirty="0">
                <a:solidFill>
                  <a:srgbClr val="C00000"/>
                </a:solidFill>
                <a:latin typeface="Times New Roman" panose="02020603050405020304" pitchFamily="18" charset="0"/>
                <a:cs typeface="Times New Roman" panose="02020603050405020304" pitchFamily="18" charset="0"/>
              </a:rPr>
              <a:t>Helium </a:t>
            </a:r>
            <a:r>
              <a:rPr lang="en-GB" dirty="0">
                <a:latin typeface="Times New Roman" panose="02020603050405020304" pitchFamily="18" charset="0"/>
                <a:cs typeface="Times New Roman" panose="02020603050405020304" pitchFamily="18" charset="0"/>
              </a:rPr>
              <a:t>element is exception which has only 2 valence electrons</a:t>
            </a:r>
          </a:p>
          <a:p>
            <a:endParaRPr lang="en-001" dirty="0"/>
          </a:p>
        </p:txBody>
      </p:sp>
      <p:pic>
        <p:nvPicPr>
          <p:cNvPr id="4098" name="Picture 2" descr="查看源图像">
            <a:extLst>
              <a:ext uri="{FF2B5EF4-FFF2-40B4-BE49-F238E27FC236}">
                <a16:creationId xmlns:a16="http://schemas.microsoft.com/office/drawing/2014/main" id="{08978179-6013-466C-8E01-CED13F9BF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998" y="568795"/>
            <a:ext cx="6667893" cy="552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250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23FE0D-6B76-4913-9E93-9DBA71D3EBB4}"/>
              </a:ext>
            </a:extLst>
          </p:cNvPr>
          <p:cNvPicPr>
            <a:picLocks noChangeAspect="1"/>
          </p:cNvPicPr>
          <p:nvPr/>
        </p:nvPicPr>
        <p:blipFill>
          <a:blip r:embed="rId2"/>
          <a:stretch>
            <a:fillRect/>
          </a:stretch>
        </p:blipFill>
        <p:spPr>
          <a:xfrm>
            <a:off x="838200" y="4385610"/>
            <a:ext cx="1567614" cy="1048062"/>
          </a:xfrm>
          <a:prstGeom prst="rect">
            <a:avLst/>
          </a:prstGeom>
        </p:spPr>
      </p:pic>
      <p:sp>
        <p:nvSpPr>
          <p:cNvPr id="2" name="Title 1">
            <a:extLst>
              <a:ext uri="{FF2B5EF4-FFF2-40B4-BE49-F238E27FC236}">
                <a16:creationId xmlns:a16="http://schemas.microsoft.com/office/drawing/2014/main" id="{E7C2AED7-2F31-452C-80E9-2B54CCDE4882}"/>
              </a:ext>
            </a:extLst>
          </p:cNvPr>
          <p:cNvSpPr>
            <a:spLocks noGrp="1"/>
          </p:cNvSpPr>
          <p:nvPr>
            <p:ph type="title"/>
          </p:nvPr>
        </p:nvSpPr>
        <p:spPr>
          <a:xfrm>
            <a:off x="838200" y="185186"/>
            <a:ext cx="10515600" cy="558702"/>
          </a:xfrm>
        </p:spPr>
        <p:txBody>
          <a:bodyPr>
            <a:normAutofit/>
          </a:bodyPr>
          <a:lstStyle/>
          <a:p>
            <a:pPr algn="ctr"/>
            <a:r>
              <a:rPr lang="en-GB" sz="3200" b="1" dirty="0">
                <a:latin typeface="Times New Roman" panose="02020603050405020304" pitchFamily="18" charset="0"/>
                <a:cs typeface="Times New Roman" panose="02020603050405020304" pitchFamily="18" charset="0"/>
              </a:rPr>
              <a:t>Chemical Nomenclature</a:t>
            </a:r>
            <a:endParaRPr lang="en-001" sz="3200" dirty="0"/>
          </a:p>
        </p:txBody>
      </p:sp>
      <p:sp>
        <p:nvSpPr>
          <p:cNvPr id="3" name="Content Placeholder 2">
            <a:extLst>
              <a:ext uri="{FF2B5EF4-FFF2-40B4-BE49-F238E27FC236}">
                <a16:creationId xmlns:a16="http://schemas.microsoft.com/office/drawing/2014/main" id="{0F39AC39-5015-43FD-9163-D2CFE616BC22}"/>
              </a:ext>
            </a:extLst>
          </p:cNvPr>
          <p:cNvSpPr>
            <a:spLocks noGrp="1"/>
          </p:cNvSpPr>
          <p:nvPr>
            <p:ph idx="1"/>
          </p:nvPr>
        </p:nvSpPr>
        <p:spPr>
          <a:xfrm>
            <a:off x="311085" y="743888"/>
            <a:ext cx="11042715" cy="5928926"/>
          </a:xfrm>
        </p:spPr>
        <p:txBody>
          <a:bodyPr>
            <a:normAutofit/>
          </a:bodyPr>
          <a:lstStyle/>
          <a:p>
            <a:r>
              <a:rPr lang="en-GB" sz="2400" i="1" dirty="0">
                <a:latin typeface="Times New Roman" panose="02020603050405020304" pitchFamily="18" charset="0"/>
                <a:cs typeface="Times New Roman" panose="02020603050405020304" pitchFamily="18" charset="0"/>
              </a:rPr>
              <a:t>Naming process for molecules is called </a:t>
            </a:r>
            <a:r>
              <a:rPr lang="en-GB" sz="2400" b="1" i="1" dirty="0">
                <a:latin typeface="Times New Roman" panose="02020603050405020304" pitchFamily="18" charset="0"/>
                <a:cs typeface="Times New Roman" panose="02020603050405020304" pitchFamily="18" charset="0"/>
              </a:rPr>
              <a:t>chemical</a:t>
            </a:r>
            <a:r>
              <a:rPr lang="en-GB" sz="2400" i="1" dirty="0">
                <a:latin typeface="Times New Roman" panose="02020603050405020304" pitchFamily="18" charset="0"/>
                <a:cs typeface="Times New Roman" panose="02020603050405020304" pitchFamily="18" charset="0"/>
              </a:rPr>
              <a:t> </a:t>
            </a:r>
            <a:r>
              <a:rPr lang="en-GB" sz="2400" b="1" i="1" dirty="0">
                <a:latin typeface="Times New Roman" panose="02020603050405020304" pitchFamily="18" charset="0"/>
                <a:cs typeface="Times New Roman" panose="02020603050405020304" pitchFamily="18" charset="0"/>
              </a:rPr>
              <a:t>nomenclature</a:t>
            </a:r>
            <a:endParaRPr lang="en-GB" dirty="0">
              <a:latin typeface="Times New Roman" panose="02020603050405020304" pitchFamily="18" charset="0"/>
              <a:cs typeface="Times New Roman" panose="02020603050405020304" pitchFamily="18" charset="0"/>
            </a:endParaRPr>
          </a:p>
          <a:p>
            <a:pPr marL="0" indent="0">
              <a:buNone/>
            </a:pPr>
            <a:r>
              <a:rPr lang="en-GB" b="1" dirty="0">
                <a:solidFill>
                  <a:srgbClr val="C00000"/>
                </a:solidFill>
                <a:latin typeface="Times New Roman" panose="02020603050405020304" pitchFamily="18" charset="0"/>
                <a:cs typeface="Times New Roman" panose="02020603050405020304" pitchFamily="18" charset="0"/>
              </a:rPr>
              <a:t>Naming Ionic compounds:</a:t>
            </a:r>
          </a:p>
          <a:p>
            <a:pPr>
              <a:lnSpc>
                <a:spcPct val="100000"/>
              </a:lnSpc>
            </a:pPr>
            <a:r>
              <a:rPr lang="en-GB" sz="2400" b="1" i="1" dirty="0">
                <a:latin typeface="Times New Roman" panose="02020603050405020304" pitchFamily="18" charset="0"/>
                <a:cs typeface="Times New Roman" panose="02020603050405020304" pitchFamily="18" charset="0"/>
              </a:rPr>
              <a:t>Ionic compounds without transition metal</a:t>
            </a:r>
            <a:endParaRPr lang="en-GB" sz="1400" b="1" i="1" dirty="0">
              <a:latin typeface="Times New Roman" panose="02020603050405020304" pitchFamily="18" charset="0"/>
              <a:cs typeface="Times New Roman" panose="02020603050405020304" pitchFamily="18" charset="0"/>
            </a:endParaRPr>
          </a:p>
          <a:p>
            <a:pPr marL="0" indent="0">
              <a:lnSpc>
                <a:spcPct val="100000"/>
              </a:lnSpc>
              <a:buNone/>
            </a:pPr>
            <a:r>
              <a:rPr lang="en-GB" sz="2400" b="1"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Calcium phosphate</a:t>
            </a:r>
          </a:p>
          <a:p>
            <a:pPr marL="0" indent="0">
              <a:lnSpc>
                <a:spcPct val="100000"/>
              </a:lnSpc>
              <a:buNone/>
            </a:pPr>
            <a:r>
              <a:rPr lang="en-GB" sz="2000" b="1" dirty="0">
                <a:latin typeface="Times New Roman" panose="02020603050405020304" pitchFamily="18" charset="0"/>
                <a:cs typeface="Times New Roman" panose="02020603050405020304" pitchFamily="18" charset="0"/>
              </a:rPr>
              <a:t>                                                                                            		Ca</a:t>
            </a:r>
            <a:r>
              <a:rPr lang="en-GB" sz="2000" b="1" baseline="30000" dirty="0">
                <a:latin typeface="Times New Roman" panose="02020603050405020304" pitchFamily="18" charset="0"/>
                <a:cs typeface="Times New Roman" panose="02020603050405020304" pitchFamily="18" charset="0"/>
              </a:rPr>
              <a:t>2+ </a:t>
            </a:r>
            <a:r>
              <a:rPr lang="en-GB" sz="2000" b="1" dirty="0">
                <a:latin typeface="Times New Roman" panose="02020603050405020304" pitchFamily="18" charset="0"/>
                <a:cs typeface="Times New Roman" panose="02020603050405020304" pitchFamily="18" charset="0"/>
              </a:rPr>
              <a:t> PO</a:t>
            </a:r>
            <a:r>
              <a:rPr lang="en-GB" sz="2000" b="1" baseline="-25000" dirty="0">
                <a:latin typeface="Times New Roman" panose="02020603050405020304" pitchFamily="18" charset="0"/>
                <a:cs typeface="Times New Roman" panose="02020603050405020304" pitchFamily="18" charset="0"/>
              </a:rPr>
              <a:t>4</a:t>
            </a:r>
            <a:r>
              <a:rPr lang="en-GB" sz="2000" b="1" baseline="30000" dirty="0">
                <a:latin typeface="Times New Roman" panose="02020603050405020304" pitchFamily="18" charset="0"/>
                <a:cs typeface="Times New Roman" panose="02020603050405020304" pitchFamily="18" charset="0"/>
              </a:rPr>
              <a:t>3</a:t>
            </a:r>
            <a:r>
              <a:rPr lang="en-GB" sz="2000" baseline="30000" dirty="0"/>
              <a:t>–</a:t>
            </a:r>
            <a:endParaRPr lang="en-GB" sz="2000" dirty="0">
              <a:latin typeface="Times New Roman" panose="02020603050405020304" pitchFamily="18" charset="0"/>
              <a:cs typeface="Times New Roman" panose="02020603050405020304" pitchFamily="18" charset="0"/>
            </a:endParaRPr>
          </a:p>
          <a:p>
            <a:pPr marL="0" indent="0">
              <a:lnSpc>
                <a:spcPct val="100000"/>
              </a:lnSpc>
              <a:buNone/>
            </a:pPr>
            <a:r>
              <a:rPr lang="en-GB" sz="2000" b="1" dirty="0">
                <a:latin typeface="Times New Roman" panose="02020603050405020304" pitchFamily="18" charset="0"/>
                <a:cs typeface="Times New Roman" panose="02020603050405020304" pitchFamily="18" charset="0"/>
              </a:rPr>
              <a:t>                                                                                          		Ca</a:t>
            </a:r>
            <a:r>
              <a:rPr lang="en-GB" sz="2000" b="1" baseline="-25000" dirty="0">
                <a:latin typeface="Times New Roman" panose="02020603050405020304" pitchFamily="18" charset="0"/>
                <a:cs typeface="Times New Roman" panose="02020603050405020304" pitchFamily="18" charset="0"/>
              </a:rPr>
              <a:t>3 </a:t>
            </a:r>
            <a:r>
              <a:rPr lang="en-GB" sz="2000" b="1" dirty="0">
                <a:latin typeface="Times New Roman" panose="02020603050405020304" pitchFamily="18" charset="0"/>
                <a:cs typeface="Times New Roman" panose="02020603050405020304" pitchFamily="18" charset="0"/>
              </a:rPr>
              <a:t>(PO</a:t>
            </a:r>
            <a:r>
              <a:rPr lang="en-GB" sz="2000" b="1" baseline="-25000" dirty="0">
                <a:latin typeface="Times New Roman" panose="02020603050405020304" pitchFamily="18" charset="0"/>
                <a:cs typeface="Times New Roman" panose="02020603050405020304" pitchFamily="18" charset="0"/>
              </a:rPr>
              <a:t>4</a:t>
            </a:r>
            <a:r>
              <a:rPr lang="en-GB" sz="2000" b="1" dirty="0">
                <a:latin typeface="Times New Roman" panose="02020603050405020304" pitchFamily="18" charset="0"/>
                <a:cs typeface="Times New Roman" panose="02020603050405020304" pitchFamily="18" charset="0"/>
              </a:rPr>
              <a:t>)</a:t>
            </a:r>
            <a:r>
              <a:rPr lang="en-GB" sz="2000" b="1" baseline="-25000" dirty="0">
                <a:latin typeface="Times New Roman" panose="02020603050405020304" pitchFamily="18" charset="0"/>
                <a:cs typeface="Times New Roman" panose="02020603050405020304" pitchFamily="18" charset="0"/>
              </a:rPr>
              <a:t>2</a:t>
            </a:r>
            <a:endParaRPr lang="en-GB" sz="2000" b="1" dirty="0">
              <a:latin typeface="Times New Roman" panose="02020603050405020304" pitchFamily="18" charset="0"/>
              <a:cs typeface="Times New Roman" panose="02020603050405020304" pitchFamily="18" charset="0"/>
            </a:endParaRPr>
          </a:p>
          <a:p>
            <a:pPr marL="0" indent="0">
              <a:lnSpc>
                <a:spcPct val="100000"/>
              </a:lnSpc>
              <a:buNone/>
            </a:pPr>
            <a:r>
              <a:rPr lang="en-GB" sz="2400" b="1" dirty="0">
                <a:latin typeface="Times New Roman" panose="02020603050405020304" pitchFamily="18" charset="0"/>
                <a:cs typeface="Times New Roman" panose="02020603050405020304" pitchFamily="18" charset="0"/>
              </a:rPr>
              <a:t>                                                  </a:t>
            </a:r>
          </a:p>
          <a:p>
            <a:pPr marL="0" indent="0">
              <a:lnSpc>
                <a:spcPct val="100000"/>
              </a:lnSpc>
              <a:buNone/>
            </a:pPr>
            <a:r>
              <a:rPr lang="en-GB" sz="2000" b="1" dirty="0">
                <a:solidFill>
                  <a:srgbClr val="00B050"/>
                </a:solidFill>
                <a:latin typeface="Times New Roman" panose="02020603050405020304" pitchFamily="18" charset="0"/>
                <a:cs typeface="Times New Roman" panose="02020603050405020304" pitchFamily="18" charset="0"/>
              </a:rPr>
              <a:t>Aluminium oxide</a:t>
            </a:r>
          </a:p>
          <a:p>
            <a:pPr marL="0" indent="0">
              <a:buNone/>
            </a:pPr>
            <a:endParaRPr lang="en-GB" sz="2000" b="1" dirty="0">
              <a:latin typeface="Times New Roman" panose="02020603050405020304" pitchFamily="18" charset="0"/>
              <a:cs typeface="Times New Roman" panose="02020603050405020304" pitchFamily="18" charset="0"/>
            </a:endParaRPr>
          </a:p>
          <a:p>
            <a:pPr marL="0" indent="0">
              <a:buNone/>
            </a:pPr>
            <a:endParaRPr lang="en-GB" sz="2000" b="1" dirty="0">
              <a:latin typeface="Times New Roman" panose="02020603050405020304" pitchFamily="18" charset="0"/>
              <a:cs typeface="Times New Roman" panose="02020603050405020304" pitchFamily="18" charset="0"/>
            </a:endParaRPr>
          </a:p>
          <a:p>
            <a:pPr marL="0" indent="0">
              <a:buNone/>
            </a:pPr>
            <a:r>
              <a:rPr lang="en-GB" sz="2000" b="1" dirty="0">
                <a:latin typeface="Times New Roman" panose="02020603050405020304" pitchFamily="18" charset="0"/>
                <a:cs typeface="Times New Roman" panose="02020603050405020304" pitchFamily="18" charset="0"/>
              </a:rPr>
              <a:t>Magnesium chloride</a:t>
            </a:r>
          </a:p>
          <a:p>
            <a:pPr marL="0" indent="0">
              <a:buNone/>
            </a:pPr>
            <a:r>
              <a:rPr lang="en-GB" sz="2000" b="1" dirty="0">
                <a:latin typeface="Times New Roman" panose="02020603050405020304" pitchFamily="18" charset="0"/>
                <a:cs typeface="Times New Roman" panose="02020603050405020304" pitchFamily="18" charset="0"/>
              </a:rPr>
              <a:t>     Mg</a:t>
            </a:r>
            <a:r>
              <a:rPr lang="en-GB" sz="2000" b="1" baseline="30000" dirty="0">
                <a:latin typeface="Times New Roman" panose="02020603050405020304" pitchFamily="18" charset="0"/>
                <a:cs typeface="Times New Roman" panose="02020603050405020304" pitchFamily="18" charset="0"/>
              </a:rPr>
              <a:t>2+ </a:t>
            </a:r>
            <a:r>
              <a:rPr lang="en-GB" sz="2000" b="1" dirty="0">
                <a:latin typeface="Times New Roman" panose="02020603050405020304" pitchFamily="18" charset="0"/>
                <a:cs typeface="Times New Roman" panose="02020603050405020304" pitchFamily="18" charset="0"/>
              </a:rPr>
              <a:t>Cl</a:t>
            </a:r>
            <a:r>
              <a:rPr lang="en-GB" sz="2000" baseline="30000" dirty="0"/>
              <a:t>–</a:t>
            </a:r>
            <a:endParaRPr lang="en-GB" sz="2000" dirty="0">
              <a:latin typeface="Times New Roman" panose="02020603050405020304" pitchFamily="18" charset="0"/>
              <a:cs typeface="Times New Roman" panose="02020603050405020304" pitchFamily="18" charset="0"/>
            </a:endParaRPr>
          </a:p>
          <a:p>
            <a:pPr marL="0" indent="0">
              <a:buNone/>
            </a:pPr>
            <a:r>
              <a:rPr lang="en-GB" sz="2000" b="1" dirty="0">
                <a:latin typeface="Times New Roman" panose="02020603050405020304" pitchFamily="18" charset="0"/>
                <a:cs typeface="Times New Roman" panose="02020603050405020304" pitchFamily="18" charset="0"/>
              </a:rPr>
              <a:t>     MgCl</a:t>
            </a:r>
            <a:r>
              <a:rPr lang="en-GB" sz="2000" b="1" baseline="-25000" dirty="0">
                <a:latin typeface="Times New Roman" panose="02020603050405020304" pitchFamily="18" charset="0"/>
                <a:cs typeface="Times New Roman" panose="02020603050405020304" pitchFamily="18" charset="0"/>
              </a:rPr>
              <a:t>2</a:t>
            </a:r>
            <a:endParaRPr lang="en-001" sz="2000" b="1" baseline="-25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6399D23-B882-4A85-9C3F-0FA268D3D688}"/>
              </a:ext>
            </a:extLst>
          </p:cNvPr>
          <p:cNvSpPr/>
          <p:nvPr/>
        </p:nvSpPr>
        <p:spPr>
          <a:xfrm>
            <a:off x="538639" y="2278456"/>
            <a:ext cx="6144631" cy="461665"/>
          </a:xfrm>
          <a:prstGeom prst="rect">
            <a:avLst/>
          </a:prstGeom>
          <a:ln>
            <a:solidFill>
              <a:srgbClr val="FF0000"/>
            </a:solidFill>
          </a:ln>
        </p:spPr>
        <p:txBody>
          <a:bodyPr wrap="none">
            <a:spAutoFit/>
          </a:bodyPr>
          <a:lstStyle/>
          <a:p>
            <a:r>
              <a:rPr lang="en-GB" sz="2400" dirty="0">
                <a:latin typeface="Times New Roman" panose="02020603050405020304" pitchFamily="18" charset="0"/>
                <a:cs typeface="Times New Roman" panose="02020603050405020304" pitchFamily="18" charset="0"/>
              </a:rPr>
              <a:t>Ionic compounds consist 1metal &amp; 1 non-metal</a:t>
            </a:r>
          </a:p>
        </p:txBody>
      </p:sp>
      <p:sp>
        <p:nvSpPr>
          <p:cNvPr id="7" name="Rectangle 6">
            <a:extLst>
              <a:ext uri="{FF2B5EF4-FFF2-40B4-BE49-F238E27FC236}">
                <a16:creationId xmlns:a16="http://schemas.microsoft.com/office/drawing/2014/main" id="{B285D507-2262-4BD7-A3ED-E1CF58D9A8BB}"/>
              </a:ext>
            </a:extLst>
          </p:cNvPr>
          <p:cNvSpPr/>
          <p:nvPr/>
        </p:nvSpPr>
        <p:spPr>
          <a:xfrm>
            <a:off x="538639" y="3504738"/>
            <a:ext cx="3010761" cy="461665"/>
          </a:xfrm>
          <a:prstGeom prst="rect">
            <a:avLst/>
          </a:prstGeom>
          <a:ln>
            <a:solidFill>
              <a:schemeClr val="bg1"/>
            </a:solidFill>
          </a:ln>
        </p:spPr>
        <p:txBody>
          <a:bodyPr wrap="none">
            <a:spAutoFit/>
          </a:bodyPr>
          <a:lstStyle/>
          <a:p>
            <a:r>
              <a:rPr lang="en-GB" sz="2400" dirty="0">
                <a:latin typeface="Times New Roman" panose="02020603050405020304" pitchFamily="18" charset="0"/>
                <a:cs typeface="Times New Roman" panose="02020603050405020304" pitchFamily="18" charset="0"/>
              </a:rPr>
              <a:t>Non-metal ends in -</a:t>
            </a:r>
            <a:r>
              <a:rPr lang="en-GB" sz="2400" b="1" i="1" dirty="0">
                <a:latin typeface="Times New Roman" panose="02020603050405020304" pitchFamily="18" charset="0"/>
                <a:cs typeface="Times New Roman" panose="02020603050405020304" pitchFamily="18" charset="0"/>
              </a:rPr>
              <a:t>ide</a:t>
            </a:r>
          </a:p>
        </p:txBody>
      </p:sp>
      <p:sp>
        <p:nvSpPr>
          <p:cNvPr id="8" name="Rectangle 7">
            <a:extLst>
              <a:ext uri="{FF2B5EF4-FFF2-40B4-BE49-F238E27FC236}">
                <a16:creationId xmlns:a16="http://schemas.microsoft.com/office/drawing/2014/main" id="{AB5E1DAB-33B8-481C-88D1-673F39312E8C}"/>
              </a:ext>
            </a:extLst>
          </p:cNvPr>
          <p:cNvSpPr/>
          <p:nvPr/>
        </p:nvSpPr>
        <p:spPr>
          <a:xfrm>
            <a:off x="538639" y="2891597"/>
            <a:ext cx="2209259" cy="461665"/>
          </a:xfrm>
          <a:prstGeom prst="rect">
            <a:avLst/>
          </a:prstGeom>
          <a:ln>
            <a:solidFill>
              <a:srgbClr val="00B0F0"/>
            </a:solidFill>
          </a:ln>
        </p:spPr>
        <p:txBody>
          <a:bodyPr wrap="none">
            <a:spAutoFit/>
          </a:bodyPr>
          <a:lstStyle/>
          <a:p>
            <a:r>
              <a:rPr lang="en-GB" sz="2400" dirty="0">
                <a:solidFill>
                  <a:srgbClr val="00B050"/>
                </a:solidFill>
                <a:latin typeface="Times New Roman" panose="02020603050405020304" pitchFamily="18" charset="0"/>
                <a:cs typeface="Times New Roman" panose="02020603050405020304" pitchFamily="18" charset="0"/>
              </a:rPr>
              <a:t>Monatomic ions</a:t>
            </a:r>
            <a:endParaRPr lang="en-GB" sz="2400" b="1" i="1" dirty="0">
              <a:solidFill>
                <a:srgbClr val="00B05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F6ABEBAF-B9D0-47A6-ADEA-D4C591EFF29A}"/>
              </a:ext>
            </a:extLst>
          </p:cNvPr>
          <p:cNvSpPr/>
          <p:nvPr/>
        </p:nvSpPr>
        <p:spPr>
          <a:xfrm>
            <a:off x="7204960" y="1595113"/>
            <a:ext cx="2173993" cy="461665"/>
          </a:xfrm>
          <a:prstGeom prst="rect">
            <a:avLst/>
          </a:prstGeom>
          <a:ln>
            <a:solidFill>
              <a:srgbClr val="00B0F0"/>
            </a:solidFill>
          </a:ln>
        </p:spPr>
        <p:txBody>
          <a:bodyPr wrap="none">
            <a:spAutoFit/>
          </a:bodyPr>
          <a:lstStyle/>
          <a:p>
            <a:r>
              <a:rPr lang="en-GB" sz="2400" dirty="0">
                <a:solidFill>
                  <a:srgbClr val="00B050"/>
                </a:solidFill>
                <a:latin typeface="Times New Roman" panose="02020603050405020304" pitchFamily="18" charset="0"/>
                <a:cs typeface="Times New Roman" panose="02020603050405020304" pitchFamily="18" charset="0"/>
              </a:rPr>
              <a:t>Polyatomic ions</a:t>
            </a:r>
            <a:endParaRPr lang="en-GB" sz="2400" b="1" i="1" dirty="0">
              <a:solidFill>
                <a:srgbClr val="00B05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C197C4F-0875-4A13-82FD-615A6968DE05}"/>
              </a:ext>
            </a:extLst>
          </p:cNvPr>
          <p:cNvSpPr/>
          <p:nvPr/>
        </p:nvSpPr>
        <p:spPr>
          <a:xfrm>
            <a:off x="6025282" y="3710907"/>
            <a:ext cx="2497843" cy="1015663"/>
          </a:xfrm>
          <a:prstGeom prst="rect">
            <a:avLst/>
          </a:prstGeom>
        </p:spPr>
        <p:txBody>
          <a:bodyPr wrap="square">
            <a:spAutoFit/>
          </a:bodyPr>
          <a:lstStyle/>
          <a:p>
            <a:pPr>
              <a:lnSpc>
                <a:spcPct val="100000"/>
              </a:lnSpc>
            </a:pPr>
            <a:r>
              <a:rPr lang="en-GB" sz="2000" b="1" dirty="0">
                <a:latin typeface="Times New Roman" panose="02020603050405020304" pitchFamily="18" charset="0"/>
                <a:cs typeface="Times New Roman" panose="02020603050405020304" pitchFamily="18" charset="0"/>
              </a:rPr>
              <a:t>Ammonium sulphate</a:t>
            </a:r>
          </a:p>
          <a:p>
            <a:r>
              <a:rPr lang="en-GB" sz="2000" b="1" dirty="0">
                <a:latin typeface="Times New Roman" panose="02020603050405020304" pitchFamily="18" charset="0"/>
                <a:cs typeface="Times New Roman" panose="02020603050405020304" pitchFamily="18" charset="0"/>
              </a:rPr>
              <a:t>	NH</a:t>
            </a:r>
            <a:r>
              <a:rPr lang="en-GB" sz="2000" b="1" baseline="-25000" dirty="0">
                <a:latin typeface="Times New Roman" panose="02020603050405020304" pitchFamily="18" charset="0"/>
                <a:cs typeface="Times New Roman" panose="02020603050405020304" pitchFamily="18" charset="0"/>
              </a:rPr>
              <a:t>4</a:t>
            </a:r>
            <a:r>
              <a:rPr lang="en-GB" sz="2000" b="1" baseline="30000"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SO</a:t>
            </a:r>
            <a:r>
              <a:rPr lang="en-GB" sz="2000" b="1" baseline="-25000" dirty="0">
                <a:latin typeface="Times New Roman" panose="02020603050405020304" pitchFamily="18" charset="0"/>
                <a:cs typeface="Times New Roman" panose="02020603050405020304" pitchFamily="18" charset="0"/>
              </a:rPr>
              <a:t>4</a:t>
            </a:r>
            <a:r>
              <a:rPr lang="en-GB" sz="2000" b="1" baseline="30000" dirty="0">
                <a:latin typeface="Times New Roman" panose="02020603050405020304" pitchFamily="18" charset="0"/>
                <a:cs typeface="Times New Roman" panose="02020603050405020304" pitchFamily="18" charset="0"/>
              </a:rPr>
              <a:t>2</a:t>
            </a:r>
            <a:r>
              <a:rPr lang="en-GB" sz="2000" baseline="30000" dirty="0"/>
              <a:t>–</a:t>
            </a:r>
            <a:endParaRPr lang="en-GB" sz="2000" dirty="0">
              <a:latin typeface="Times New Roman" panose="02020603050405020304" pitchFamily="18" charset="0"/>
              <a:cs typeface="Times New Roman" panose="02020603050405020304" pitchFamily="18" charset="0"/>
            </a:endParaRPr>
          </a:p>
          <a:p>
            <a:r>
              <a:rPr lang="en-GB" sz="2000" b="1" dirty="0">
                <a:latin typeface="Times New Roman" panose="02020603050405020304" pitchFamily="18" charset="0"/>
                <a:cs typeface="Times New Roman" panose="02020603050405020304" pitchFamily="18" charset="0"/>
              </a:rPr>
              <a:t>	(NH</a:t>
            </a:r>
            <a:r>
              <a:rPr lang="en-GB" sz="2000" b="1" baseline="-25000" dirty="0">
                <a:latin typeface="Times New Roman" panose="02020603050405020304" pitchFamily="18" charset="0"/>
                <a:cs typeface="Times New Roman" panose="02020603050405020304" pitchFamily="18" charset="0"/>
              </a:rPr>
              <a:t>4</a:t>
            </a:r>
            <a:r>
              <a:rPr lang="en-GB" sz="2000" b="1" dirty="0">
                <a:latin typeface="Times New Roman" panose="02020603050405020304" pitchFamily="18" charset="0"/>
                <a:cs typeface="Times New Roman" panose="02020603050405020304" pitchFamily="18" charset="0"/>
              </a:rPr>
              <a:t>)</a:t>
            </a:r>
            <a:r>
              <a:rPr lang="en-GB" sz="2000" b="1" baseline="-25000" dirty="0">
                <a:latin typeface="Times New Roman" panose="02020603050405020304" pitchFamily="18" charset="0"/>
                <a:cs typeface="Times New Roman" panose="02020603050405020304" pitchFamily="18" charset="0"/>
              </a:rPr>
              <a:t>2 </a:t>
            </a:r>
            <a:r>
              <a:rPr lang="en-GB" sz="2000" b="1" dirty="0">
                <a:latin typeface="Times New Roman" panose="02020603050405020304" pitchFamily="18" charset="0"/>
                <a:cs typeface="Times New Roman" panose="02020603050405020304" pitchFamily="18" charset="0"/>
              </a:rPr>
              <a:t>SO</a:t>
            </a:r>
            <a:r>
              <a:rPr lang="en-GB" sz="2000" b="1" baseline="-25000" dirty="0">
                <a:latin typeface="Times New Roman" panose="02020603050405020304" pitchFamily="18" charset="0"/>
                <a:cs typeface="Times New Roman" panose="02020603050405020304" pitchFamily="18" charset="0"/>
              </a:rPr>
              <a:t>4</a:t>
            </a:r>
          </a:p>
        </p:txBody>
      </p:sp>
      <p:sp>
        <p:nvSpPr>
          <p:cNvPr id="11" name="Rectangle 10">
            <a:extLst>
              <a:ext uri="{FF2B5EF4-FFF2-40B4-BE49-F238E27FC236}">
                <a16:creationId xmlns:a16="http://schemas.microsoft.com/office/drawing/2014/main" id="{1A48D7A7-D85C-4C44-9050-92DAD3C8EB1B}"/>
              </a:ext>
            </a:extLst>
          </p:cNvPr>
          <p:cNvSpPr/>
          <p:nvPr/>
        </p:nvSpPr>
        <p:spPr>
          <a:xfrm>
            <a:off x="8981912" y="3635554"/>
            <a:ext cx="2497843" cy="1323439"/>
          </a:xfrm>
          <a:prstGeom prst="rect">
            <a:avLst/>
          </a:prstGeom>
        </p:spPr>
        <p:txBody>
          <a:bodyPr wrap="square">
            <a:spAutoFit/>
          </a:bodyPr>
          <a:lstStyle/>
          <a:p>
            <a:pPr>
              <a:lnSpc>
                <a:spcPct val="100000"/>
              </a:lnSpc>
            </a:pPr>
            <a:r>
              <a:rPr lang="en-GB" sz="2000" b="1" dirty="0">
                <a:latin typeface="Times New Roman" panose="02020603050405020304" pitchFamily="18" charset="0"/>
                <a:cs typeface="Times New Roman" panose="02020603050405020304" pitchFamily="18" charset="0"/>
              </a:rPr>
              <a:t>Sodium thiocyanate</a:t>
            </a:r>
          </a:p>
          <a:p>
            <a:r>
              <a:rPr lang="en-GB" sz="2000" b="1" dirty="0">
                <a:latin typeface="Times New Roman" panose="02020603050405020304" pitchFamily="18" charset="0"/>
                <a:cs typeface="Times New Roman" panose="02020603050405020304" pitchFamily="18" charset="0"/>
              </a:rPr>
              <a:t>	Na</a:t>
            </a:r>
            <a:r>
              <a:rPr lang="en-GB" sz="2000" b="1" baseline="30000"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SCN</a:t>
            </a:r>
            <a:r>
              <a:rPr lang="en-GB" sz="2000" baseline="30000" dirty="0"/>
              <a:t>–</a:t>
            </a:r>
            <a:endParaRPr lang="en-GB" sz="2000" dirty="0">
              <a:latin typeface="Times New Roman" panose="02020603050405020304" pitchFamily="18" charset="0"/>
              <a:cs typeface="Times New Roman" panose="02020603050405020304" pitchFamily="18" charset="0"/>
            </a:endParaRPr>
          </a:p>
          <a:p>
            <a:r>
              <a:rPr lang="en-GB" sz="2000" b="1" dirty="0">
                <a:latin typeface="Times New Roman" panose="02020603050405020304" pitchFamily="18" charset="0"/>
                <a:cs typeface="Times New Roman" panose="02020603050405020304" pitchFamily="18" charset="0"/>
              </a:rPr>
              <a:t>	</a:t>
            </a:r>
            <a:r>
              <a:rPr lang="en-GB" sz="2000" b="1" dirty="0" err="1">
                <a:latin typeface="Times New Roman" panose="02020603050405020304" pitchFamily="18" charset="0"/>
                <a:cs typeface="Times New Roman" panose="02020603050405020304" pitchFamily="18" charset="0"/>
              </a:rPr>
              <a:t>NaSCN</a:t>
            </a:r>
            <a:r>
              <a:rPr lang="en-GB" sz="2000"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NaSCN</a:t>
            </a:r>
            <a:r>
              <a:rPr lang="en-US" b="1" dirty="0">
                <a:latin typeface="Times New Roman" panose="02020603050405020304" pitchFamily="18" charset="0"/>
                <a:cs typeface="Times New Roman" panose="02020603050405020304" pitchFamily="18" charset="0"/>
              </a:rPr>
              <a:t> or </a:t>
            </a:r>
            <a:r>
              <a:rPr lang="en-US" b="1" dirty="0" err="1">
                <a:latin typeface="Times New Roman" panose="02020603050405020304" pitchFamily="18" charset="0"/>
                <a:cs typeface="Times New Roman" panose="02020603050405020304" pitchFamily="18" charset="0"/>
              </a:rPr>
              <a:t>CNNaS</a:t>
            </a:r>
            <a:r>
              <a:rPr lang="en-US" b="1" dirty="0">
                <a:latin typeface="Times New Roman" panose="02020603050405020304" pitchFamily="18" charset="0"/>
                <a:cs typeface="Times New Roman" panose="02020603050405020304" pitchFamily="18" charset="0"/>
              </a:rPr>
              <a:t>)</a:t>
            </a:r>
            <a:endParaRPr lang="en-GB" sz="2000" b="1" baseline="-250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BFB11FD-BB74-42EB-9639-A0A7FD5F3E07}"/>
              </a:ext>
            </a:extLst>
          </p:cNvPr>
          <p:cNvSpPr/>
          <p:nvPr/>
        </p:nvSpPr>
        <p:spPr>
          <a:xfrm>
            <a:off x="5428007" y="5165907"/>
            <a:ext cx="3553905" cy="707886"/>
          </a:xfrm>
          <a:prstGeom prst="rect">
            <a:avLst/>
          </a:prstGeom>
        </p:spPr>
        <p:txBody>
          <a:bodyPr wrap="square">
            <a:spAutoFit/>
          </a:bodyPr>
          <a:lstStyle/>
          <a:p>
            <a:pPr algn="ctr"/>
            <a:r>
              <a:rPr lang="en-GB" sz="2000" b="1" dirty="0">
                <a:latin typeface="Times New Roman" panose="02020603050405020304" pitchFamily="18" charset="0"/>
                <a:cs typeface="Times New Roman" panose="02020603050405020304" pitchFamily="18" charset="0"/>
              </a:rPr>
              <a:t>K</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Cr</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O</a:t>
            </a:r>
            <a:r>
              <a:rPr lang="en-GB" sz="2000" b="1" baseline="-25000" dirty="0">
                <a:latin typeface="Times New Roman" panose="02020603050405020304" pitchFamily="18" charset="0"/>
                <a:cs typeface="Times New Roman" panose="02020603050405020304" pitchFamily="18" charset="0"/>
              </a:rPr>
              <a:t>7</a:t>
            </a:r>
            <a:endParaRPr lang="en-GB" sz="2000" baseline="-25000" dirty="0">
              <a:latin typeface="Times New Roman" panose="02020603050405020304" pitchFamily="18" charset="0"/>
              <a:cs typeface="Times New Roman" panose="02020603050405020304" pitchFamily="18" charset="0"/>
            </a:endParaRPr>
          </a:p>
          <a:p>
            <a:pPr algn="ctr"/>
            <a:r>
              <a:rPr lang="en-GB" sz="2000" b="1" dirty="0">
                <a:latin typeface="Times New Roman" panose="02020603050405020304" pitchFamily="18" charset="0"/>
                <a:cs typeface="Times New Roman" panose="02020603050405020304" pitchFamily="18" charset="0"/>
              </a:rPr>
              <a:t>Potassium dichromate</a:t>
            </a:r>
            <a:endParaRPr lang="en-GB" sz="2000" b="1" baseline="-250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0420BADD-A7FB-41E5-B00B-A2FD890AF9FB}"/>
              </a:ext>
            </a:extLst>
          </p:cNvPr>
          <p:cNvSpPr/>
          <p:nvPr/>
        </p:nvSpPr>
        <p:spPr>
          <a:xfrm>
            <a:off x="9008765" y="5238344"/>
            <a:ext cx="2497843" cy="707886"/>
          </a:xfrm>
          <a:prstGeom prst="rect">
            <a:avLst/>
          </a:prstGeom>
        </p:spPr>
        <p:txBody>
          <a:bodyPr wrap="square">
            <a:spAutoFit/>
          </a:bodyPr>
          <a:lstStyle/>
          <a:p>
            <a:pPr>
              <a:lnSpc>
                <a:spcPct val="100000"/>
              </a:lnSpc>
            </a:pPr>
            <a:r>
              <a:rPr lang="en-GB" sz="2000" b="1" dirty="0">
                <a:latin typeface="Times New Roman" panose="02020603050405020304" pitchFamily="18" charset="0"/>
                <a:cs typeface="Times New Roman" panose="02020603050405020304" pitchFamily="18" charset="0"/>
              </a:rPr>
              <a:t>Mg (NO</a:t>
            </a:r>
            <a:r>
              <a:rPr lang="en-GB" sz="2000" b="1" baseline="-25000" dirty="0">
                <a:latin typeface="Times New Roman" panose="02020603050405020304" pitchFamily="18" charset="0"/>
                <a:cs typeface="Times New Roman" panose="02020603050405020304" pitchFamily="18" charset="0"/>
              </a:rPr>
              <a:t>3</a:t>
            </a:r>
            <a:r>
              <a:rPr lang="en-GB" sz="2000" b="1" dirty="0">
                <a:latin typeface="Times New Roman" panose="02020603050405020304" pitchFamily="18" charset="0"/>
                <a:cs typeface="Times New Roman" panose="02020603050405020304" pitchFamily="18" charset="0"/>
              </a:rPr>
              <a:t>)</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 </a:t>
            </a:r>
          </a:p>
          <a:p>
            <a:pPr>
              <a:lnSpc>
                <a:spcPct val="100000"/>
              </a:lnSpc>
            </a:pPr>
            <a:r>
              <a:rPr lang="en-GB" sz="2000" b="1" dirty="0">
                <a:latin typeface="Times New Roman" panose="02020603050405020304" pitchFamily="18" charset="0"/>
                <a:cs typeface="Times New Roman" panose="02020603050405020304" pitchFamily="18" charset="0"/>
              </a:rPr>
              <a:t>Magnesium nitrate</a:t>
            </a:r>
            <a:endParaRPr lang="en-GB" sz="2000" b="1" baseline="-25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0EAB8E7F-5816-4B0D-BE19-C382126C1884}"/>
              </a:ext>
            </a:extLst>
          </p:cNvPr>
          <p:cNvSpPr/>
          <p:nvPr/>
        </p:nvSpPr>
        <p:spPr>
          <a:xfrm>
            <a:off x="9008765" y="6089750"/>
            <a:ext cx="2497843" cy="707886"/>
          </a:xfrm>
          <a:prstGeom prst="rect">
            <a:avLst/>
          </a:prstGeom>
        </p:spPr>
        <p:txBody>
          <a:bodyPr wrap="square">
            <a:spAutoFit/>
          </a:bodyPr>
          <a:lstStyle/>
          <a:p>
            <a:pPr>
              <a:lnSpc>
                <a:spcPct val="100000"/>
              </a:lnSpc>
            </a:pPr>
            <a:r>
              <a:rPr lang="en-GB" sz="2000" b="1" dirty="0">
                <a:latin typeface="Times New Roman" panose="02020603050405020304" pitchFamily="18" charset="0"/>
                <a:cs typeface="Times New Roman" panose="02020603050405020304" pitchFamily="18" charset="0"/>
              </a:rPr>
              <a:t>Ca(OH)</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 </a:t>
            </a:r>
          </a:p>
          <a:p>
            <a:pPr>
              <a:lnSpc>
                <a:spcPct val="100000"/>
              </a:lnSpc>
            </a:pPr>
            <a:r>
              <a:rPr lang="en-GB" sz="2000" b="1" dirty="0">
                <a:latin typeface="Times New Roman" panose="02020603050405020304" pitchFamily="18" charset="0"/>
                <a:cs typeface="Times New Roman" panose="02020603050405020304" pitchFamily="18" charset="0"/>
              </a:rPr>
              <a:t>Calcium hydroxide</a:t>
            </a:r>
            <a:endParaRPr lang="en-GB" sz="2000" b="1" baseline="-250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6B42C60C-6A06-4CD9-9E7B-A925D51FC4F7}"/>
              </a:ext>
            </a:extLst>
          </p:cNvPr>
          <p:cNvSpPr/>
          <p:nvPr/>
        </p:nvSpPr>
        <p:spPr>
          <a:xfrm>
            <a:off x="5727637" y="6045488"/>
            <a:ext cx="2564319" cy="707886"/>
          </a:xfrm>
          <a:prstGeom prst="rect">
            <a:avLst/>
          </a:prstGeom>
        </p:spPr>
        <p:txBody>
          <a:bodyPr wrap="square">
            <a:spAutoFit/>
          </a:bodyPr>
          <a:lstStyle/>
          <a:p>
            <a:pPr algn="ctr"/>
            <a:r>
              <a:rPr lang="en-GB" sz="2000" b="1" dirty="0">
                <a:latin typeface="Times New Roman" panose="02020603050405020304" pitchFamily="18" charset="0"/>
                <a:cs typeface="Times New Roman" panose="02020603050405020304" pitchFamily="18" charset="0"/>
              </a:rPr>
              <a:t>CaCO</a:t>
            </a:r>
            <a:r>
              <a:rPr lang="en-GB" sz="2000" b="1" baseline="-25000" dirty="0">
                <a:latin typeface="Times New Roman" panose="02020603050405020304" pitchFamily="18" charset="0"/>
                <a:cs typeface="Times New Roman" panose="02020603050405020304" pitchFamily="18" charset="0"/>
              </a:rPr>
              <a:t>3</a:t>
            </a:r>
            <a:endParaRPr lang="en-GB" sz="2000" baseline="-25000" dirty="0">
              <a:latin typeface="Times New Roman" panose="02020603050405020304" pitchFamily="18" charset="0"/>
              <a:cs typeface="Times New Roman" panose="02020603050405020304" pitchFamily="18" charset="0"/>
            </a:endParaRPr>
          </a:p>
          <a:p>
            <a:pPr algn="ctr"/>
            <a:r>
              <a:rPr lang="en-GB" sz="2000" b="1" dirty="0">
                <a:latin typeface="Times New Roman" panose="02020603050405020304" pitchFamily="18" charset="0"/>
                <a:cs typeface="Times New Roman" panose="02020603050405020304" pitchFamily="18" charset="0"/>
              </a:rPr>
              <a:t>Calcium carbonate</a:t>
            </a:r>
            <a:endParaRPr lang="en-GB" sz="2000" b="1" baseline="-250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A50D4C3-E52D-439B-8D67-074F114588BB}"/>
              </a:ext>
            </a:extLst>
          </p:cNvPr>
          <p:cNvSpPr/>
          <p:nvPr/>
        </p:nvSpPr>
        <p:spPr>
          <a:xfrm>
            <a:off x="3296270" y="4046963"/>
            <a:ext cx="2497843" cy="1015663"/>
          </a:xfrm>
          <a:prstGeom prst="rect">
            <a:avLst/>
          </a:prstGeom>
        </p:spPr>
        <p:txBody>
          <a:bodyPr wrap="square">
            <a:spAutoFit/>
          </a:bodyPr>
          <a:lstStyle/>
          <a:p>
            <a:pPr>
              <a:lnSpc>
                <a:spcPct val="100000"/>
              </a:lnSpc>
            </a:pPr>
            <a:r>
              <a:rPr lang="en-GB" sz="2000" b="1" dirty="0">
                <a:solidFill>
                  <a:srgbClr val="0070C0"/>
                </a:solidFill>
                <a:latin typeface="Times New Roman" panose="02020603050405020304" pitchFamily="18" charset="0"/>
                <a:cs typeface="Times New Roman" panose="02020603050405020304" pitchFamily="18" charset="0"/>
              </a:rPr>
              <a:t>Calcium chloride</a:t>
            </a:r>
          </a:p>
          <a:p>
            <a:r>
              <a:rPr lang="en-GB" sz="2000" b="1" dirty="0">
                <a:solidFill>
                  <a:srgbClr val="0070C0"/>
                </a:solidFill>
                <a:latin typeface="Times New Roman" panose="02020603050405020304" pitchFamily="18" charset="0"/>
                <a:cs typeface="Times New Roman" panose="02020603050405020304" pitchFamily="18" charset="0"/>
              </a:rPr>
              <a:t>     Ca</a:t>
            </a:r>
            <a:r>
              <a:rPr lang="en-GB" sz="2000" b="1" baseline="30000" dirty="0">
                <a:solidFill>
                  <a:srgbClr val="0070C0"/>
                </a:solidFill>
                <a:latin typeface="Times New Roman" panose="02020603050405020304" pitchFamily="18" charset="0"/>
                <a:cs typeface="Times New Roman" panose="02020603050405020304" pitchFamily="18" charset="0"/>
              </a:rPr>
              <a:t>2+ </a:t>
            </a:r>
            <a:r>
              <a:rPr lang="en-GB" sz="2000" b="1" dirty="0">
                <a:solidFill>
                  <a:srgbClr val="0070C0"/>
                </a:solidFill>
                <a:latin typeface="Times New Roman" panose="02020603050405020304" pitchFamily="18" charset="0"/>
                <a:cs typeface="Times New Roman" panose="02020603050405020304" pitchFamily="18" charset="0"/>
              </a:rPr>
              <a:t>Cl</a:t>
            </a:r>
            <a:r>
              <a:rPr lang="en-GB" sz="2000" baseline="30000" dirty="0">
                <a:solidFill>
                  <a:srgbClr val="0070C0"/>
                </a:solidFill>
              </a:rPr>
              <a:t>–</a:t>
            </a:r>
            <a:endParaRPr lang="en-GB" sz="2000" dirty="0">
              <a:solidFill>
                <a:srgbClr val="0070C0"/>
              </a:solidFill>
              <a:latin typeface="Times New Roman" panose="02020603050405020304" pitchFamily="18" charset="0"/>
              <a:cs typeface="Times New Roman" panose="02020603050405020304" pitchFamily="18" charset="0"/>
            </a:endParaRPr>
          </a:p>
          <a:p>
            <a:r>
              <a:rPr lang="en-GB" sz="2000" b="1" dirty="0">
                <a:solidFill>
                  <a:srgbClr val="0070C0"/>
                </a:solidFill>
                <a:latin typeface="Times New Roman" panose="02020603050405020304" pitchFamily="18" charset="0"/>
                <a:cs typeface="Times New Roman" panose="02020603050405020304" pitchFamily="18" charset="0"/>
              </a:rPr>
              <a:t>     CaCl</a:t>
            </a:r>
            <a:r>
              <a:rPr lang="en-GB" sz="2000" b="1" baseline="-25000" dirty="0">
                <a:solidFill>
                  <a:srgbClr val="0070C0"/>
                </a:solidFill>
                <a:latin typeface="Times New Roman" panose="02020603050405020304" pitchFamily="18" charset="0"/>
                <a:cs typeface="Times New Roman" panose="02020603050405020304" pitchFamily="18" charset="0"/>
              </a:rPr>
              <a:t>2</a:t>
            </a:r>
          </a:p>
        </p:txBody>
      </p:sp>
      <p:sp>
        <p:nvSpPr>
          <p:cNvPr id="17" name="Rectangle 16">
            <a:extLst>
              <a:ext uri="{FF2B5EF4-FFF2-40B4-BE49-F238E27FC236}">
                <a16:creationId xmlns:a16="http://schemas.microsoft.com/office/drawing/2014/main" id="{C46B5FA9-74F6-4877-B8ED-0B2DC983BEE7}"/>
              </a:ext>
            </a:extLst>
          </p:cNvPr>
          <p:cNvSpPr/>
          <p:nvPr/>
        </p:nvSpPr>
        <p:spPr>
          <a:xfrm>
            <a:off x="3217372" y="5353805"/>
            <a:ext cx="2085189" cy="1015663"/>
          </a:xfrm>
          <a:prstGeom prst="rect">
            <a:avLst/>
          </a:prstGeom>
        </p:spPr>
        <p:txBody>
          <a:bodyPr wrap="square">
            <a:spAutoFit/>
          </a:bodyPr>
          <a:lstStyle/>
          <a:p>
            <a:pPr>
              <a:lnSpc>
                <a:spcPct val="100000"/>
              </a:lnSpc>
            </a:pPr>
            <a:r>
              <a:rPr lang="en-GB" sz="2000" b="1" dirty="0">
                <a:solidFill>
                  <a:srgbClr val="FF0000"/>
                </a:solidFill>
                <a:latin typeface="Times New Roman" panose="02020603050405020304" pitchFamily="18" charset="0"/>
                <a:cs typeface="Times New Roman" panose="02020603050405020304" pitchFamily="18" charset="0"/>
              </a:rPr>
              <a:t>Sodium nitride</a:t>
            </a:r>
          </a:p>
          <a:p>
            <a:r>
              <a:rPr lang="en-GB" sz="2000" b="1" dirty="0">
                <a:solidFill>
                  <a:srgbClr val="FF0000"/>
                </a:solidFill>
                <a:latin typeface="Times New Roman" panose="02020603050405020304" pitchFamily="18" charset="0"/>
                <a:cs typeface="Times New Roman" panose="02020603050405020304" pitchFamily="18" charset="0"/>
              </a:rPr>
              <a:t>     Na</a:t>
            </a:r>
            <a:r>
              <a:rPr lang="en-GB" sz="2000" b="1" baseline="30000" dirty="0">
                <a:solidFill>
                  <a:srgbClr val="FF0000"/>
                </a:solidFill>
                <a:latin typeface="Times New Roman" panose="02020603050405020304" pitchFamily="18" charset="0"/>
                <a:cs typeface="Times New Roman" panose="02020603050405020304" pitchFamily="18" charset="0"/>
              </a:rPr>
              <a:t>+ </a:t>
            </a:r>
            <a:r>
              <a:rPr lang="en-GB" sz="2000" b="1" dirty="0">
                <a:solidFill>
                  <a:srgbClr val="FF0000"/>
                </a:solidFill>
                <a:latin typeface="Times New Roman" panose="02020603050405020304" pitchFamily="18" charset="0"/>
                <a:cs typeface="Times New Roman" panose="02020603050405020304" pitchFamily="18" charset="0"/>
              </a:rPr>
              <a:t>N</a:t>
            </a:r>
            <a:r>
              <a:rPr lang="en-GB" sz="2000" b="1" baseline="30000" dirty="0">
                <a:solidFill>
                  <a:srgbClr val="FF0000"/>
                </a:solidFill>
                <a:latin typeface="Times New Roman" panose="02020603050405020304" pitchFamily="18" charset="0"/>
                <a:cs typeface="Times New Roman" panose="02020603050405020304" pitchFamily="18" charset="0"/>
              </a:rPr>
              <a:t>3</a:t>
            </a:r>
            <a:r>
              <a:rPr lang="en-GB" sz="2000" baseline="30000" dirty="0">
                <a:solidFill>
                  <a:srgbClr val="FF0000"/>
                </a:solidFill>
              </a:rPr>
              <a:t>–</a:t>
            </a:r>
            <a:endParaRPr lang="en-GB" sz="2000" dirty="0">
              <a:solidFill>
                <a:srgbClr val="FF0000"/>
              </a:solidFill>
              <a:latin typeface="Times New Roman" panose="02020603050405020304" pitchFamily="18" charset="0"/>
              <a:cs typeface="Times New Roman" panose="02020603050405020304" pitchFamily="18" charset="0"/>
            </a:endParaRPr>
          </a:p>
          <a:p>
            <a:r>
              <a:rPr lang="en-GB" sz="2000" b="1" dirty="0">
                <a:solidFill>
                  <a:srgbClr val="FF0000"/>
                </a:solidFill>
                <a:latin typeface="Times New Roman" panose="02020603050405020304" pitchFamily="18" charset="0"/>
                <a:cs typeface="Times New Roman" panose="02020603050405020304" pitchFamily="18" charset="0"/>
              </a:rPr>
              <a:t>     Na</a:t>
            </a:r>
            <a:r>
              <a:rPr lang="en-GB" sz="2000" b="1" baseline="-25000" dirty="0">
                <a:solidFill>
                  <a:srgbClr val="FF0000"/>
                </a:solidFill>
                <a:latin typeface="Times New Roman" panose="02020603050405020304" pitchFamily="18" charset="0"/>
                <a:cs typeface="Times New Roman" panose="02020603050405020304" pitchFamily="18" charset="0"/>
              </a:rPr>
              <a:t>3</a:t>
            </a:r>
            <a:r>
              <a:rPr lang="en-GB" sz="2000" b="1" dirty="0">
                <a:solidFill>
                  <a:srgbClr val="FF0000"/>
                </a:solidFill>
                <a:latin typeface="Times New Roman" panose="02020603050405020304" pitchFamily="18" charset="0"/>
                <a:cs typeface="Times New Roman" panose="02020603050405020304" pitchFamily="18" charset="0"/>
              </a:rPr>
              <a:t>N</a:t>
            </a:r>
            <a:endParaRPr lang="en-GB" sz="20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732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9089-4052-47D2-99A0-CC7608BA3F40}"/>
              </a:ext>
            </a:extLst>
          </p:cNvPr>
          <p:cNvSpPr>
            <a:spLocks noGrp="1"/>
          </p:cNvSpPr>
          <p:nvPr>
            <p:ph type="title"/>
          </p:nvPr>
        </p:nvSpPr>
        <p:spPr>
          <a:xfrm>
            <a:off x="706225" y="242578"/>
            <a:ext cx="10515600" cy="315912"/>
          </a:xfrm>
        </p:spPr>
        <p:txBody>
          <a:bodyPr>
            <a:normAutofit fontScale="90000"/>
          </a:bodyPr>
          <a:lstStyle/>
          <a:p>
            <a:pPr algn="ctr"/>
            <a:r>
              <a:rPr lang="en-GB" sz="2800" b="1" dirty="0">
                <a:solidFill>
                  <a:srgbClr val="C00000"/>
                </a:solidFill>
                <a:latin typeface="Times New Roman" panose="02020603050405020304" pitchFamily="18" charset="0"/>
                <a:cs typeface="Times New Roman" panose="02020603050405020304" pitchFamily="18" charset="0"/>
              </a:rPr>
              <a:t>Naming Ionic compounds:</a:t>
            </a:r>
            <a:endParaRPr lang="en-001" sz="2800" dirty="0"/>
          </a:p>
        </p:txBody>
      </p:sp>
      <p:sp>
        <p:nvSpPr>
          <p:cNvPr id="3" name="Content Placeholder 2">
            <a:extLst>
              <a:ext uri="{FF2B5EF4-FFF2-40B4-BE49-F238E27FC236}">
                <a16:creationId xmlns:a16="http://schemas.microsoft.com/office/drawing/2014/main" id="{36D0A4C5-C699-4E4D-9BC3-F517ECE7EB51}"/>
              </a:ext>
            </a:extLst>
          </p:cNvPr>
          <p:cNvSpPr>
            <a:spLocks noGrp="1"/>
          </p:cNvSpPr>
          <p:nvPr>
            <p:ph idx="1"/>
          </p:nvPr>
        </p:nvSpPr>
        <p:spPr>
          <a:xfrm>
            <a:off x="94268" y="678730"/>
            <a:ext cx="8502978" cy="5498233"/>
          </a:xfrm>
        </p:spPr>
        <p:txBody>
          <a:bodyPr/>
          <a:lstStyle/>
          <a:p>
            <a:pPr>
              <a:lnSpc>
                <a:spcPct val="100000"/>
              </a:lnSpc>
            </a:pPr>
            <a:r>
              <a:rPr lang="en-GB" sz="2400" b="1" i="1" dirty="0">
                <a:latin typeface="Times New Roman" panose="02020603050405020304" pitchFamily="18" charset="0"/>
                <a:cs typeface="Times New Roman" panose="02020603050405020304" pitchFamily="18" charset="0"/>
              </a:rPr>
              <a:t>Ionic compounds with transition metals</a:t>
            </a:r>
          </a:p>
          <a:p>
            <a:pPr lvl="1">
              <a:lnSpc>
                <a:spcPct val="100000"/>
              </a:lnSpc>
            </a:pPr>
            <a:r>
              <a:rPr lang="en-GB" dirty="0">
                <a:latin typeface="Times New Roman" panose="02020603050405020304" pitchFamily="18" charset="0"/>
                <a:cs typeface="Times New Roman" panose="02020603050405020304" pitchFamily="18" charset="0"/>
              </a:rPr>
              <a:t>Roman numerals represent charge of transition metals</a:t>
            </a:r>
          </a:p>
          <a:p>
            <a:pPr>
              <a:lnSpc>
                <a:spcPct val="150000"/>
              </a:lnSpc>
            </a:pPr>
            <a:endParaRPr lang="en-GB" dirty="0">
              <a:latin typeface="Times New Roman" panose="02020603050405020304" pitchFamily="18" charset="0"/>
              <a:cs typeface="Times New Roman" panose="02020603050405020304" pitchFamily="18" charset="0"/>
            </a:endParaRPr>
          </a:p>
          <a:p>
            <a:pPr>
              <a:lnSpc>
                <a:spcPct val="150000"/>
              </a:lnSpc>
            </a:pPr>
            <a:endParaRPr lang="en-GB" dirty="0">
              <a:latin typeface="Times New Roman" panose="02020603050405020304" pitchFamily="18" charset="0"/>
              <a:cs typeface="Times New Roman" panose="02020603050405020304" pitchFamily="18" charset="0"/>
            </a:endParaRPr>
          </a:p>
          <a:p>
            <a:pPr marL="0" indent="0">
              <a:buNone/>
            </a:pPr>
            <a:endParaRPr lang="en-001" dirty="0"/>
          </a:p>
        </p:txBody>
      </p:sp>
      <p:pic>
        <p:nvPicPr>
          <p:cNvPr id="4" name="Picture 3">
            <a:extLst>
              <a:ext uri="{FF2B5EF4-FFF2-40B4-BE49-F238E27FC236}">
                <a16:creationId xmlns:a16="http://schemas.microsoft.com/office/drawing/2014/main" id="{82E18D75-C4A9-414D-A0B1-21F867F147F7}"/>
              </a:ext>
            </a:extLst>
          </p:cNvPr>
          <p:cNvPicPr>
            <a:picLocks noChangeAspect="1"/>
          </p:cNvPicPr>
          <p:nvPr/>
        </p:nvPicPr>
        <p:blipFill>
          <a:blip r:embed="rId2"/>
          <a:stretch>
            <a:fillRect/>
          </a:stretch>
        </p:blipFill>
        <p:spPr>
          <a:xfrm>
            <a:off x="1337019" y="4100404"/>
            <a:ext cx="4489130" cy="2711103"/>
          </a:xfrm>
          <a:prstGeom prst="rect">
            <a:avLst/>
          </a:prstGeom>
        </p:spPr>
      </p:pic>
      <p:sp>
        <p:nvSpPr>
          <p:cNvPr id="6" name="Rectangle 5">
            <a:extLst>
              <a:ext uri="{FF2B5EF4-FFF2-40B4-BE49-F238E27FC236}">
                <a16:creationId xmlns:a16="http://schemas.microsoft.com/office/drawing/2014/main" id="{3244953D-806C-4113-B1D6-C8D47616DD0E}"/>
              </a:ext>
            </a:extLst>
          </p:cNvPr>
          <p:cNvSpPr/>
          <p:nvPr/>
        </p:nvSpPr>
        <p:spPr>
          <a:xfrm>
            <a:off x="277372" y="2296454"/>
            <a:ext cx="2497843" cy="1015663"/>
          </a:xfrm>
          <a:prstGeom prst="rect">
            <a:avLst/>
          </a:prstGeom>
        </p:spPr>
        <p:txBody>
          <a:bodyPr wrap="square">
            <a:spAutoFit/>
          </a:bodyPr>
          <a:lstStyle/>
          <a:p>
            <a:pPr>
              <a:lnSpc>
                <a:spcPct val="100000"/>
              </a:lnSpc>
            </a:pPr>
            <a:r>
              <a:rPr lang="en-GB" sz="2000" b="1" dirty="0">
                <a:latin typeface="Times New Roman" panose="02020603050405020304" pitchFamily="18" charset="0"/>
                <a:cs typeface="Times New Roman" panose="02020603050405020304" pitchFamily="18" charset="0"/>
              </a:rPr>
              <a:t>Iron (III) oxide</a:t>
            </a:r>
          </a:p>
          <a:p>
            <a:r>
              <a:rPr lang="en-GB" sz="2000" b="1" dirty="0">
                <a:latin typeface="Times New Roman" panose="02020603050405020304" pitchFamily="18" charset="0"/>
                <a:cs typeface="Times New Roman" panose="02020603050405020304" pitchFamily="18" charset="0"/>
              </a:rPr>
              <a:t>Fe</a:t>
            </a:r>
            <a:r>
              <a:rPr lang="en-GB" sz="2000" b="1" baseline="30000" dirty="0">
                <a:latin typeface="Times New Roman" panose="02020603050405020304" pitchFamily="18" charset="0"/>
                <a:cs typeface="Times New Roman" panose="02020603050405020304" pitchFamily="18" charset="0"/>
              </a:rPr>
              <a:t>3+ </a:t>
            </a:r>
            <a:r>
              <a:rPr lang="en-GB" sz="2000" b="1" dirty="0">
                <a:latin typeface="Times New Roman" panose="02020603050405020304" pitchFamily="18" charset="0"/>
                <a:cs typeface="Times New Roman" panose="02020603050405020304" pitchFamily="18" charset="0"/>
              </a:rPr>
              <a:t>O</a:t>
            </a:r>
            <a:r>
              <a:rPr lang="en-GB" sz="2000" b="1" baseline="30000" dirty="0">
                <a:latin typeface="Times New Roman" panose="02020603050405020304" pitchFamily="18" charset="0"/>
                <a:cs typeface="Times New Roman" panose="02020603050405020304" pitchFamily="18" charset="0"/>
              </a:rPr>
              <a:t>2</a:t>
            </a:r>
            <a:r>
              <a:rPr lang="en-GB" sz="2000" baseline="30000" dirty="0"/>
              <a:t>–</a:t>
            </a:r>
            <a:endParaRPr lang="en-GB" sz="2000" dirty="0">
              <a:latin typeface="Times New Roman" panose="02020603050405020304" pitchFamily="18" charset="0"/>
              <a:cs typeface="Times New Roman" panose="02020603050405020304" pitchFamily="18" charset="0"/>
            </a:endParaRPr>
          </a:p>
          <a:p>
            <a:r>
              <a:rPr lang="en-GB" sz="2000" b="1" dirty="0">
                <a:latin typeface="Times New Roman" panose="02020603050405020304" pitchFamily="18" charset="0"/>
                <a:cs typeface="Times New Roman" panose="02020603050405020304" pitchFamily="18" charset="0"/>
              </a:rPr>
              <a:t>Fe</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O</a:t>
            </a:r>
            <a:r>
              <a:rPr lang="en-GB" sz="2000" b="1" baseline="-25000" dirty="0">
                <a:latin typeface="Times New Roman" panose="02020603050405020304" pitchFamily="18" charset="0"/>
                <a:cs typeface="Times New Roman" panose="02020603050405020304" pitchFamily="18" charset="0"/>
              </a:rPr>
              <a:t>3</a:t>
            </a:r>
          </a:p>
        </p:txBody>
      </p:sp>
      <p:sp>
        <p:nvSpPr>
          <p:cNvPr id="7" name="Rectangle 6">
            <a:extLst>
              <a:ext uri="{FF2B5EF4-FFF2-40B4-BE49-F238E27FC236}">
                <a16:creationId xmlns:a16="http://schemas.microsoft.com/office/drawing/2014/main" id="{E6067A42-C641-4983-9826-E78D26F85B33}"/>
              </a:ext>
            </a:extLst>
          </p:cNvPr>
          <p:cNvSpPr/>
          <p:nvPr/>
        </p:nvSpPr>
        <p:spPr>
          <a:xfrm>
            <a:off x="3319021" y="2289334"/>
            <a:ext cx="2497843" cy="1015663"/>
          </a:xfrm>
          <a:prstGeom prst="rect">
            <a:avLst/>
          </a:prstGeom>
        </p:spPr>
        <p:txBody>
          <a:bodyPr wrap="square">
            <a:spAutoFit/>
          </a:bodyPr>
          <a:lstStyle/>
          <a:p>
            <a:pPr>
              <a:lnSpc>
                <a:spcPct val="100000"/>
              </a:lnSpc>
            </a:pPr>
            <a:r>
              <a:rPr lang="en-GB" sz="2000" b="1" dirty="0">
                <a:latin typeface="Times New Roman" panose="02020603050405020304" pitchFamily="18" charset="0"/>
                <a:cs typeface="Times New Roman" panose="02020603050405020304" pitchFamily="18" charset="0"/>
              </a:rPr>
              <a:t>Iron (II) oxide</a:t>
            </a:r>
          </a:p>
          <a:p>
            <a:r>
              <a:rPr lang="en-GB" sz="2000" b="1" dirty="0">
                <a:latin typeface="Times New Roman" panose="02020603050405020304" pitchFamily="18" charset="0"/>
                <a:cs typeface="Times New Roman" panose="02020603050405020304" pitchFamily="18" charset="0"/>
              </a:rPr>
              <a:t>Fe</a:t>
            </a:r>
            <a:r>
              <a:rPr lang="en-GB" sz="2000" b="1" baseline="30000" dirty="0">
                <a:latin typeface="Times New Roman" panose="02020603050405020304" pitchFamily="18" charset="0"/>
                <a:cs typeface="Times New Roman" panose="02020603050405020304" pitchFamily="18" charset="0"/>
              </a:rPr>
              <a:t>2+ </a:t>
            </a:r>
            <a:r>
              <a:rPr lang="en-GB" sz="2000" b="1" dirty="0">
                <a:latin typeface="Times New Roman" panose="02020603050405020304" pitchFamily="18" charset="0"/>
                <a:cs typeface="Times New Roman" panose="02020603050405020304" pitchFamily="18" charset="0"/>
              </a:rPr>
              <a:t>O</a:t>
            </a:r>
            <a:r>
              <a:rPr lang="en-GB" sz="2000" b="1" baseline="30000" dirty="0">
                <a:latin typeface="Times New Roman" panose="02020603050405020304" pitchFamily="18" charset="0"/>
                <a:cs typeface="Times New Roman" panose="02020603050405020304" pitchFamily="18" charset="0"/>
              </a:rPr>
              <a:t>2</a:t>
            </a:r>
            <a:r>
              <a:rPr lang="en-GB" sz="2000" baseline="30000" dirty="0"/>
              <a:t>–</a:t>
            </a:r>
            <a:endParaRPr lang="en-GB" sz="2000" dirty="0">
              <a:latin typeface="Times New Roman" panose="02020603050405020304" pitchFamily="18" charset="0"/>
              <a:cs typeface="Times New Roman" panose="02020603050405020304" pitchFamily="18" charset="0"/>
            </a:endParaRPr>
          </a:p>
          <a:p>
            <a:r>
              <a:rPr lang="en-GB" sz="2000" b="1" dirty="0" err="1">
                <a:latin typeface="Times New Roman" panose="02020603050405020304" pitchFamily="18" charset="0"/>
                <a:cs typeface="Times New Roman" panose="02020603050405020304" pitchFamily="18" charset="0"/>
              </a:rPr>
              <a:t>FeO</a:t>
            </a:r>
            <a:endParaRPr lang="en-GB" sz="2000" b="1" baseline="-250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FC2944A9-0858-4B72-8117-248C060A61E2}"/>
              </a:ext>
            </a:extLst>
          </p:cNvPr>
          <p:cNvSpPr/>
          <p:nvPr/>
        </p:nvSpPr>
        <p:spPr>
          <a:xfrm>
            <a:off x="678432" y="1696602"/>
            <a:ext cx="2209259" cy="461665"/>
          </a:xfrm>
          <a:prstGeom prst="rect">
            <a:avLst/>
          </a:prstGeom>
          <a:ln>
            <a:solidFill>
              <a:srgbClr val="00B0F0"/>
            </a:solidFill>
          </a:ln>
        </p:spPr>
        <p:txBody>
          <a:bodyPr wrap="none">
            <a:spAutoFit/>
          </a:bodyPr>
          <a:lstStyle/>
          <a:p>
            <a:r>
              <a:rPr lang="en-GB" sz="2400" dirty="0">
                <a:solidFill>
                  <a:srgbClr val="00B050"/>
                </a:solidFill>
                <a:latin typeface="Times New Roman" panose="02020603050405020304" pitchFamily="18" charset="0"/>
                <a:cs typeface="Times New Roman" panose="02020603050405020304" pitchFamily="18" charset="0"/>
              </a:rPr>
              <a:t>Monatomic ions</a:t>
            </a:r>
            <a:endParaRPr lang="en-GB" sz="2400" b="1" i="1" dirty="0">
              <a:solidFill>
                <a:srgbClr val="00B05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23509454-8D7E-49CA-A4E6-F0B95DB2B83F}"/>
              </a:ext>
            </a:extLst>
          </p:cNvPr>
          <p:cNvSpPr/>
          <p:nvPr/>
        </p:nvSpPr>
        <p:spPr>
          <a:xfrm>
            <a:off x="8345604" y="1375490"/>
            <a:ext cx="2173993" cy="461665"/>
          </a:xfrm>
          <a:prstGeom prst="rect">
            <a:avLst/>
          </a:prstGeom>
          <a:ln>
            <a:solidFill>
              <a:srgbClr val="00B0F0"/>
            </a:solidFill>
          </a:ln>
        </p:spPr>
        <p:txBody>
          <a:bodyPr wrap="none">
            <a:spAutoFit/>
          </a:bodyPr>
          <a:lstStyle/>
          <a:p>
            <a:r>
              <a:rPr lang="en-GB" sz="2400" dirty="0">
                <a:solidFill>
                  <a:srgbClr val="00B050"/>
                </a:solidFill>
                <a:latin typeface="Times New Roman" panose="02020603050405020304" pitchFamily="18" charset="0"/>
                <a:cs typeface="Times New Roman" panose="02020603050405020304" pitchFamily="18" charset="0"/>
              </a:rPr>
              <a:t>Polyatomic ions</a:t>
            </a:r>
            <a:endParaRPr lang="en-GB" sz="2400" b="1" i="1" dirty="0">
              <a:solidFill>
                <a:srgbClr val="00B05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1460824-F2D7-4A63-9CBF-0CBF548C05AF}"/>
              </a:ext>
            </a:extLst>
          </p:cNvPr>
          <p:cNvSpPr/>
          <p:nvPr/>
        </p:nvSpPr>
        <p:spPr>
          <a:xfrm>
            <a:off x="7589008" y="1920002"/>
            <a:ext cx="4149534" cy="369332"/>
          </a:xfrm>
          <a:prstGeom prst="rect">
            <a:avLst/>
          </a:prstGeom>
        </p:spPr>
        <p:txBody>
          <a:bodyPr wrap="none">
            <a:spAutoFit/>
          </a:bodyPr>
          <a:lstStyle/>
          <a:p>
            <a:r>
              <a:rPr lang="en-GB" b="1" dirty="0">
                <a:latin typeface="Times New Roman" panose="02020603050405020304" pitchFamily="18" charset="0"/>
                <a:cs typeface="Times New Roman" panose="02020603050405020304" pitchFamily="18" charset="0"/>
              </a:rPr>
              <a:t>Parenthesis ( ) </a:t>
            </a:r>
            <a:r>
              <a:rPr lang="en-GB" dirty="0">
                <a:latin typeface="Times New Roman" panose="02020603050405020304" pitchFamily="18" charset="0"/>
                <a:cs typeface="Times New Roman" panose="02020603050405020304" pitchFamily="18" charset="0"/>
              </a:rPr>
              <a:t>is used for polyatomic ions</a:t>
            </a:r>
            <a:endParaRPr lang="en-001" dirty="0"/>
          </a:p>
        </p:txBody>
      </p:sp>
      <p:sp>
        <p:nvSpPr>
          <p:cNvPr id="11" name="Rectangle 10">
            <a:extLst>
              <a:ext uri="{FF2B5EF4-FFF2-40B4-BE49-F238E27FC236}">
                <a16:creationId xmlns:a16="http://schemas.microsoft.com/office/drawing/2014/main" id="{89BD0F17-562E-4080-BA7D-6F3ED732E17F}"/>
              </a:ext>
            </a:extLst>
          </p:cNvPr>
          <p:cNvSpPr/>
          <p:nvPr/>
        </p:nvSpPr>
        <p:spPr>
          <a:xfrm>
            <a:off x="194212" y="3432357"/>
            <a:ext cx="2757089" cy="1015663"/>
          </a:xfrm>
          <a:prstGeom prst="rect">
            <a:avLst/>
          </a:prstGeom>
        </p:spPr>
        <p:txBody>
          <a:bodyPr wrap="square">
            <a:spAutoFit/>
          </a:bodyPr>
          <a:lstStyle/>
          <a:p>
            <a:pPr>
              <a:lnSpc>
                <a:spcPct val="100000"/>
              </a:lnSpc>
            </a:pPr>
            <a:r>
              <a:rPr lang="en-GB" sz="2000" b="1" dirty="0">
                <a:solidFill>
                  <a:srgbClr val="7030A0"/>
                </a:solidFill>
                <a:latin typeface="Times New Roman" panose="02020603050405020304" pitchFamily="18" charset="0"/>
                <a:cs typeface="Times New Roman" panose="02020603050405020304" pitchFamily="18" charset="0"/>
              </a:rPr>
              <a:t>Chromium (II) iodide</a:t>
            </a:r>
          </a:p>
          <a:p>
            <a:r>
              <a:rPr lang="en-GB" sz="2000" b="1" dirty="0">
                <a:solidFill>
                  <a:srgbClr val="7030A0"/>
                </a:solidFill>
                <a:latin typeface="Times New Roman" panose="02020603050405020304" pitchFamily="18" charset="0"/>
                <a:cs typeface="Times New Roman" panose="02020603050405020304" pitchFamily="18" charset="0"/>
              </a:rPr>
              <a:t>Cr</a:t>
            </a:r>
            <a:r>
              <a:rPr lang="en-GB" sz="2000" b="1" baseline="30000" dirty="0">
                <a:solidFill>
                  <a:srgbClr val="7030A0"/>
                </a:solidFill>
                <a:latin typeface="Times New Roman" panose="02020603050405020304" pitchFamily="18" charset="0"/>
                <a:cs typeface="Times New Roman" panose="02020603050405020304" pitchFamily="18" charset="0"/>
              </a:rPr>
              <a:t>2+ </a:t>
            </a:r>
            <a:r>
              <a:rPr lang="en-GB" sz="2000" b="1" dirty="0">
                <a:solidFill>
                  <a:srgbClr val="7030A0"/>
                </a:solidFill>
                <a:latin typeface="Times New Roman" panose="02020603050405020304" pitchFamily="18" charset="0"/>
                <a:cs typeface="Times New Roman" panose="02020603050405020304" pitchFamily="18" charset="0"/>
              </a:rPr>
              <a:t>I</a:t>
            </a:r>
            <a:r>
              <a:rPr lang="en-GB" sz="2000" baseline="30000" dirty="0">
                <a:solidFill>
                  <a:srgbClr val="7030A0"/>
                </a:solidFill>
              </a:rPr>
              <a:t>–</a:t>
            </a:r>
            <a:endParaRPr lang="en-GB" sz="2000" dirty="0">
              <a:solidFill>
                <a:srgbClr val="7030A0"/>
              </a:solidFill>
              <a:latin typeface="Times New Roman" panose="02020603050405020304" pitchFamily="18" charset="0"/>
              <a:cs typeface="Times New Roman" panose="02020603050405020304" pitchFamily="18" charset="0"/>
            </a:endParaRPr>
          </a:p>
          <a:p>
            <a:r>
              <a:rPr lang="en-GB" sz="2000" b="1" dirty="0">
                <a:solidFill>
                  <a:srgbClr val="7030A0"/>
                </a:solidFill>
                <a:latin typeface="Times New Roman" panose="02020603050405020304" pitchFamily="18" charset="0"/>
                <a:cs typeface="Times New Roman" panose="02020603050405020304" pitchFamily="18" charset="0"/>
              </a:rPr>
              <a:t>CrI</a:t>
            </a:r>
            <a:r>
              <a:rPr lang="en-GB" sz="2000" b="1" baseline="-25000" dirty="0">
                <a:solidFill>
                  <a:srgbClr val="7030A0"/>
                </a:solidFill>
                <a:latin typeface="Times New Roman" panose="02020603050405020304" pitchFamily="18" charset="0"/>
                <a:cs typeface="Times New Roman" panose="02020603050405020304" pitchFamily="18" charset="0"/>
              </a:rPr>
              <a:t>2</a:t>
            </a:r>
          </a:p>
        </p:txBody>
      </p:sp>
      <p:sp>
        <p:nvSpPr>
          <p:cNvPr id="13" name="Rectangle 12">
            <a:extLst>
              <a:ext uri="{FF2B5EF4-FFF2-40B4-BE49-F238E27FC236}">
                <a16:creationId xmlns:a16="http://schemas.microsoft.com/office/drawing/2014/main" id="{DE4849A2-CA86-471D-A269-BCD2E472DE11}"/>
              </a:ext>
            </a:extLst>
          </p:cNvPr>
          <p:cNvSpPr/>
          <p:nvPr/>
        </p:nvSpPr>
        <p:spPr>
          <a:xfrm>
            <a:off x="6740199" y="2409574"/>
            <a:ext cx="2757089" cy="1015663"/>
          </a:xfrm>
          <a:prstGeom prst="rect">
            <a:avLst/>
          </a:prstGeom>
        </p:spPr>
        <p:txBody>
          <a:bodyPr wrap="square">
            <a:spAutoFit/>
          </a:bodyPr>
          <a:lstStyle/>
          <a:p>
            <a:pPr>
              <a:lnSpc>
                <a:spcPct val="100000"/>
              </a:lnSpc>
            </a:pPr>
            <a:r>
              <a:rPr lang="en-GB" sz="2000" b="1" dirty="0">
                <a:latin typeface="Times New Roman" panose="02020603050405020304" pitchFamily="18" charset="0"/>
                <a:cs typeface="Times New Roman" panose="02020603050405020304" pitchFamily="18" charset="0"/>
              </a:rPr>
              <a:t>Lead (IV) nitrate</a:t>
            </a:r>
          </a:p>
          <a:p>
            <a:r>
              <a:rPr lang="en-GB" sz="2000" b="1" dirty="0">
                <a:latin typeface="Times New Roman" panose="02020603050405020304" pitchFamily="18" charset="0"/>
                <a:cs typeface="Times New Roman" panose="02020603050405020304" pitchFamily="18" charset="0"/>
              </a:rPr>
              <a:t>Pb</a:t>
            </a:r>
            <a:r>
              <a:rPr lang="en-GB" sz="2000" b="1" baseline="30000" dirty="0">
                <a:latin typeface="Times New Roman" panose="02020603050405020304" pitchFamily="18" charset="0"/>
                <a:cs typeface="Times New Roman" panose="02020603050405020304" pitchFamily="18" charset="0"/>
              </a:rPr>
              <a:t>4+ </a:t>
            </a:r>
            <a:r>
              <a:rPr lang="en-GB" sz="2000" b="1" dirty="0">
                <a:latin typeface="Times New Roman" panose="02020603050405020304" pitchFamily="18" charset="0"/>
                <a:cs typeface="Times New Roman" panose="02020603050405020304" pitchFamily="18" charset="0"/>
              </a:rPr>
              <a:t>NO</a:t>
            </a:r>
            <a:r>
              <a:rPr lang="en-GB" sz="2000" b="1" baseline="-25000" dirty="0">
                <a:latin typeface="Times New Roman" panose="02020603050405020304" pitchFamily="18" charset="0"/>
                <a:cs typeface="Times New Roman" panose="02020603050405020304" pitchFamily="18" charset="0"/>
              </a:rPr>
              <a:t>3</a:t>
            </a:r>
            <a:r>
              <a:rPr lang="en-GB" sz="2000" baseline="30000" dirty="0"/>
              <a:t>–</a:t>
            </a:r>
            <a:endParaRPr lang="en-GB" sz="2000" baseline="-25000" dirty="0">
              <a:latin typeface="Times New Roman" panose="02020603050405020304" pitchFamily="18" charset="0"/>
              <a:cs typeface="Times New Roman" panose="02020603050405020304" pitchFamily="18" charset="0"/>
            </a:endParaRPr>
          </a:p>
          <a:p>
            <a:r>
              <a:rPr lang="en-GB" sz="2000" b="1" dirty="0">
                <a:latin typeface="Times New Roman" panose="02020603050405020304" pitchFamily="18" charset="0"/>
                <a:cs typeface="Times New Roman" panose="02020603050405020304" pitchFamily="18" charset="0"/>
              </a:rPr>
              <a:t>Pb</a:t>
            </a:r>
            <a:r>
              <a:rPr lang="en-GB" sz="2000" b="1" baseline="30000"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(NO</a:t>
            </a:r>
            <a:r>
              <a:rPr lang="en-GB" sz="2000" b="1" baseline="-25000" dirty="0">
                <a:latin typeface="Times New Roman" panose="02020603050405020304" pitchFamily="18" charset="0"/>
                <a:cs typeface="Times New Roman" panose="02020603050405020304" pitchFamily="18" charset="0"/>
              </a:rPr>
              <a:t>3</a:t>
            </a:r>
            <a:r>
              <a:rPr lang="en-GB" sz="2000" b="1" dirty="0">
                <a:latin typeface="Times New Roman" panose="02020603050405020304" pitchFamily="18" charset="0"/>
                <a:cs typeface="Times New Roman" panose="02020603050405020304" pitchFamily="18" charset="0"/>
              </a:rPr>
              <a:t>)</a:t>
            </a:r>
            <a:r>
              <a:rPr lang="en-GB" sz="2000" b="1" baseline="-25000" dirty="0">
                <a:latin typeface="Times New Roman" panose="02020603050405020304" pitchFamily="18" charset="0"/>
                <a:cs typeface="Times New Roman" panose="02020603050405020304" pitchFamily="18" charset="0"/>
              </a:rPr>
              <a:t>4</a:t>
            </a:r>
            <a:endParaRPr lang="en-GB" sz="2000" baseline="-25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BC862EB7-5466-4534-8A15-2BF7D5FEA283}"/>
              </a:ext>
            </a:extLst>
          </p:cNvPr>
          <p:cNvSpPr/>
          <p:nvPr/>
        </p:nvSpPr>
        <p:spPr>
          <a:xfrm>
            <a:off x="10201883" y="5530632"/>
            <a:ext cx="1967205" cy="646331"/>
          </a:xfrm>
          <a:prstGeom prst="rect">
            <a:avLst/>
          </a:prstGeom>
        </p:spPr>
        <p:txBody>
          <a:bodyPr wrap="none">
            <a:spAutoFit/>
          </a:bodyPr>
          <a:lstStyle/>
          <a:p>
            <a:r>
              <a:rPr lang="en-GB" dirty="0">
                <a:solidFill>
                  <a:srgbClr val="111111"/>
                </a:solidFill>
                <a:latin typeface="Microsoft YaHei" panose="020B0503020204020204" pitchFamily="34" charset="-122"/>
                <a:ea typeface="Microsoft YaHei" panose="020B0503020204020204" pitchFamily="34" charset="-122"/>
              </a:rPr>
              <a:t>Co(NO</a:t>
            </a:r>
            <a:r>
              <a:rPr lang="en-GB" baseline="-25000" dirty="0">
                <a:solidFill>
                  <a:srgbClr val="111111"/>
                </a:solidFill>
                <a:latin typeface="Microsoft YaHei" panose="020B0503020204020204" pitchFamily="34" charset="-122"/>
                <a:ea typeface="Microsoft YaHei" panose="020B0503020204020204" pitchFamily="34" charset="-122"/>
              </a:rPr>
              <a:t>3</a:t>
            </a:r>
            <a:r>
              <a:rPr lang="en-GB" dirty="0">
                <a:solidFill>
                  <a:srgbClr val="111111"/>
                </a:solidFill>
                <a:latin typeface="Microsoft YaHei" panose="020B0503020204020204" pitchFamily="34" charset="-122"/>
                <a:ea typeface="Microsoft YaHei" panose="020B0503020204020204" pitchFamily="34" charset="-122"/>
              </a:rPr>
              <a:t>)</a:t>
            </a:r>
            <a:r>
              <a:rPr lang="en-GB" baseline="-25000" dirty="0">
                <a:solidFill>
                  <a:srgbClr val="111111"/>
                </a:solidFill>
                <a:latin typeface="Microsoft YaHei" panose="020B0503020204020204" pitchFamily="34" charset="-122"/>
                <a:ea typeface="Microsoft YaHei" panose="020B0503020204020204" pitchFamily="34" charset="-122"/>
              </a:rPr>
              <a:t>3</a:t>
            </a:r>
          </a:p>
          <a:p>
            <a:r>
              <a:rPr lang="en-GB" dirty="0">
                <a:latin typeface="Arial" panose="020B0604020202020204" pitchFamily="34" charset="0"/>
              </a:rPr>
              <a:t>Cobalt (II) nitrate</a:t>
            </a:r>
            <a:endParaRPr lang="en-001" dirty="0"/>
          </a:p>
        </p:txBody>
      </p:sp>
      <p:sp>
        <p:nvSpPr>
          <p:cNvPr id="14" name="Rectangle 13">
            <a:extLst>
              <a:ext uri="{FF2B5EF4-FFF2-40B4-BE49-F238E27FC236}">
                <a16:creationId xmlns:a16="http://schemas.microsoft.com/office/drawing/2014/main" id="{33C5056E-B3F7-454F-B034-382D8DE7CCFC}"/>
              </a:ext>
            </a:extLst>
          </p:cNvPr>
          <p:cNvSpPr/>
          <p:nvPr/>
        </p:nvSpPr>
        <p:spPr>
          <a:xfrm>
            <a:off x="6761935" y="5485029"/>
            <a:ext cx="2203343" cy="707886"/>
          </a:xfrm>
          <a:prstGeom prst="rect">
            <a:avLst/>
          </a:prstGeom>
        </p:spPr>
        <p:txBody>
          <a:bodyPr wrap="square">
            <a:spAutoFit/>
          </a:bodyPr>
          <a:lstStyle/>
          <a:p>
            <a:r>
              <a:rPr lang="en-GB" sz="2000" dirty="0">
                <a:latin typeface="Arial" panose="020B0604020202020204" pitchFamily="34" charset="0"/>
              </a:rPr>
              <a:t>Co(NO₃)₂</a:t>
            </a:r>
          </a:p>
          <a:p>
            <a:r>
              <a:rPr lang="en-GB" sz="2000" dirty="0">
                <a:latin typeface="Arial" panose="020B0604020202020204" pitchFamily="34" charset="0"/>
              </a:rPr>
              <a:t>Cobalt (III) nitrate</a:t>
            </a:r>
            <a:endParaRPr lang="en-001" sz="2000" dirty="0"/>
          </a:p>
        </p:txBody>
      </p:sp>
      <p:sp>
        <p:nvSpPr>
          <p:cNvPr id="16" name="Rectangle 15">
            <a:extLst>
              <a:ext uri="{FF2B5EF4-FFF2-40B4-BE49-F238E27FC236}">
                <a16:creationId xmlns:a16="http://schemas.microsoft.com/office/drawing/2014/main" id="{19B8E27E-0E04-4BE2-97DD-0A17B8C49ACF}"/>
              </a:ext>
            </a:extLst>
          </p:cNvPr>
          <p:cNvSpPr/>
          <p:nvPr/>
        </p:nvSpPr>
        <p:spPr>
          <a:xfrm>
            <a:off x="9141052" y="3833807"/>
            <a:ext cx="2757089" cy="1015663"/>
          </a:xfrm>
          <a:prstGeom prst="rect">
            <a:avLst/>
          </a:prstGeom>
        </p:spPr>
        <p:txBody>
          <a:bodyPr wrap="square">
            <a:spAutoFit/>
          </a:bodyPr>
          <a:lstStyle/>
          <a:p>
            <a:pPr>
              <a:lnSpc>
                <a:spcPct val="100000"/>
              </a:lnSpc>
            </a:pPr>
            <a:r>
              <a:rPr lang="en-GB" sz="2000" b="1" dirty="0">
                <a:latin typeface="Times New Roman" panose="02020603050405020304" pitchFamily="18" charset="0"/>
                <a:cs typeface="Times New Roman" panose="02020603050405020304" pitchFamily="18" charset="0"/>
              </a:rPr>
              <a:t>Copper (II) sulphate</a:t>
            </a:r>
          </a:p>
          <a:p>
            <a:r>
              <a:rPr lang="en-GB" sz="2000" b="1" dirty="0">
                <a:latin typeface="Times New Roman" panose="02020603050405020304" pitchFamily="18" charset="0"/>
                <a:cs typeface="Times New Roman" panose="02020603050405020304" pitchFamily="18" charset="0"/>
              </a:rPr>
              <a:t>Cu</a:t>
            </a:r>
            <a:r>
              <a:rPr lang="en-GB" sz="2000" b="1" baseline="30000" dirty="0">
                <a:latin typeface="Times New Roman" panose="02020603050405020304" pitchFamily="18" charset="0"/>
                <a:cs typeface="Times New Roman" panose="02020603050405020304" pitchFamily="18" charset="0"/>
              </a:rPr>
              <a:t>2+ </a:t>
            </a:r>
            <a:r>
              <a:rPr lang="en-GB" sz="2000" b="1" dirty="0">
                <a:latin typeface="Times New Roman" panose="02020603050405020304" pitchFamily="18" charset="0"/>
                <a:cs typeface="Times New Roman" panose="02020603050405020304" pitchFamily="18" charset="0"/>
              </a:rPr>
              <a:t>SO</a:t>
            </a:r>
            <a:r>
              <a:rPr lang="en-GB" sz="2000" b="1" baseline="-25000" dirty="0">
                <a:latin typeface="Times New Roman" panose="02020603050405020304" pitchFamily="18" charset="0"/>
                <a:cs typeface="Times New Roman" panose="02020603050405020304" pitchFamily="18" charset="0"/>
              </a:rPr>
              <a:t>4</a:t>
            </a:r>
            <a:r>
              <a:rPr lang="en-GB" sz="2000" b="1" baseline="30000" dirty="0">
                <a:latin typeface="Times New Roman" panose="02020603050405020304" pitchFamily="18" charset="0"/>
                <a:cs typeface="Times New Roman" panose="02020603050405020304" pitchFamily="18" charset="0"/>
              </a:rPr>
              <a:t>2</a:t>
            </a:r>
            <a:r>
              <a:rPr lang="en-GB" sz="2000" baseline="30000" dirty="0"/>
              <a:t>–</a:t>
            </a:r>
            <a:endParaRPr lang="en-GB" sz="2000" baseline="-25000" dirty="0">
              <a:latin typeface="Times New Roman" panose="02020603050405020304" pitchFamily="18" charset="0"/>
              <a:cs typeface="Times New Roman" panose="02020603050405020304" pitchFamily="18" charset="0"/>
            </a:endParaRPr>
          </a:p>
          <a:p>
            <a:r>
              <a:rPr lang="en-GB" sz="2000" b="1" dirty="0">
                <a:latin typeface="Times New Roman" panose="02020603050405020304" pitchFamily="18" charset="0"/>
                <a:cs typeface="Times New Roman" panose="02020603050405020304" pitchFamily="18" charset="0"/>
              </a:rPr>
              <a:t>Cu</a:t>
            </a:r>
            <a:r>
              <a:rPr lang="en-GB" sz="2000" b="1" baseline="30000"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SO</a:t>
            </a:r>
            <a:r>
              <a:rPr lang="en-GB" sz="2000" b="1" baseline="-25000" dirty="0">
                <a:latin typeface="Times New Roman" panose="02020603050405020304" pitchFamily="18" charset="0"/>
                <a:cs typeface="Times New Roman" panose="02020603050405020304" pitchFamily="18" charset="0"/>
              </a:rPr>
              <a:t>4</a:t>
            </a:r>
            <a:endParaRPr lang="en-GB" sz="2000" baseline="-250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D36D611B-3056-44B1-A3BE-4F47C86E633A}"/>
              </a:ext>
            </a:extLst>
          </p:cNvPr>
          <p:cNvSpPr/>
          <p:nvPr/>
        </p:nvSpPr>
        <p:spPr>
          <a:xfrm>
            <a:off x="9067949" y="2416694"/>
            <a:ext cx="2318776" cy="1015663"/>
          </a:xfrm>
          <a:prstGeom prst="rect">
            <a:avLst/>
          </a:prstGeom>
        </p:spPr>
        <p:txBody>
          <a:bodyPr wrap="none">
            <a:spAutoFit/>
          </a:bodyPr>
          <a:lstStyle/>
          <a:p>
            <a:r>
              <a:rPr lang="en-GB" sz="2000" b="1" dirty="0">
                <a:solidFill>
                  <a:srgbClr val="444444"/>
                </a:solidFill>
                <a:latin typeface="Times New Roman" panose="02020603050405020304" pitchFamily="18" charset="0"/>
                <a:ea typeface="Microsoft YaHei" panose="020B0503020204020204" pitchFamily="34" charset="-122"/>
                <a:cs typeface="Times New Roman" panose="02020603050405020304" pitchFamily="18" charset="0"/>
              </a:rPr>
              <a:t>Vanadium(V) oxide</a:t>
            </a:r>
          </a:p>
          <a:p>
            <a:r>
              <a:rPr lang="en-GB" sz="2000" b="1" dirty="0">
                <a:solidFill>
                  <a:srgbClr val="444444"/>
                </a:solidFill>
                <a:effectLst/>
                <a:latin typeface="Times New Roman" panose="02020603050405020304" pitchFamily="18" charset="0"/>
                <a:ea typeface="Microsoft YaHei" panose="020B0503020204020204" pitchFamily="34" charset="-122"/>
                <a:cs typeface="Times New Roman" panose="02020603050405020304" pitchFamily="18" charset="0"/>
              </a:rPr>
              <a:t>V</a:t>
            </a:r>
            <a:r>
              <a:rPr lang="en-GB" sz="2000" b="1" baseline="30000" dirty="0">
                <a:latin typeface="Times New Roman" panose="02020603050405020304" pitchFamily="18" charset="0"/>
                <a:cs typeface="Times New Roman" panose="02020603050405020304" pitchFamily="18" charset="0"/>
              </a:rPr>
              <a:t>5+ </a:t>
            </a:r>
            <a:r>
              <a:rPr lang="en-GB" sz="2000" b="1" dirty="0">
                <a:latin typeface="Times New Roman" panose="02020603050405020304" pitchFamily="18" charset="0"/>
                <a:cs typeface="Times New Roman" panose="02020603050405020304" pitchFamily="18" charset="0"/>
              </a:rPr>
              <a:t>O</a:t>
            </a:r>
            <a:r>
              <a:rPr lang="en-GB" sz="2000" b="1" baseline="30000" dirty="0">
                <a:latin typeface="Times New Roman" panose="02020603050405020304" pitchFamily="18" charset="0"/>
                <a:cs typeface="Times New Roman" panose="02020603050405020304" pitchFamily="18" charset="0"/>
              </a:rPr>
              <a:t>2</a:t>
            </a:r>
            <a:r>
              <a:rPr lang="en-GB" sz="2000" baseline="30000" dirty="0">
                <a:latin typeface="Times New Roman" panose="02020603050405020304" pitchFamily="18" charset="0"/>
                <a:cs typeface="Times New Roman" panose="02020603050405020304" pitchFamily="18" charset="0"/>
              </a:rPr>
              <a:t>–</a:t>
            </a:r>
            <a:endParaRPr lang="en-GB" sz="2000" dirty="0">
              <a:latin typeface="Times New Roman" panose="02020603050405020304" pitchFamily="18" charset="0"/>
              <a:cs typeface="Times New Roman" panose="02020603050405020304" pitchFamily="18" charset="0"/>
            </a:endParaRPr>
          </a:p>
          <a:p>
            <a:r>
              <a:rPr lang="en-GB" sz="2000" b="1" dirty="0">
                <a:solidFill>
                  <a:srgbClr val="444444"/>
                </a:solidFill>
                <a:latin typeface="Times New Roman" panose="02020603050405020304" pitchFamily="18" charset="0"/>
                <a:ea typeface="Microsoft YaHei" panose="020B0503020204020204" pitchFamily="34" charset="-122"/>
                <a:cs typeface="Times New Roman" panose="02020603050405020304" pitchFamily="18" charset="0"/>
              </a:rPr>
              <a:t>V</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O</a:t>
            </a:r>
            <a:r>
              <a:rPr lang="en-GB" sz="2000" b="1" baseline="-25000" dirty="0">
                <a:latin typeface="Times New Roman" panose="02020603050405020304" pitchFamily="18" charset="0"/>
                <a:cs typeface="Times New Roman" panose="02020603050405020304" pitchFamily="18" charset="0"/>
              </a:rPr>
              <a:t>5</a:t>
            </a:r>
            <a:endParaRPr lang="en-GB" sz="20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84381FF5-BDBE-4EEE-A0B4-A85992726217}"/>
              </a:ext>
            </a:extLst>
          </p:cNvPr>
          <p:cNvSpPr/>
          <p:nvPr/>
        </p:nvSpPr>
        <p:spPr>
          <a:xfrm>
            <a:off x="6675511" y="3833806"/>
            <a:ext cx="2757089" cy="1015663"/>
          </a:xfrm>
          <a:prstGeom prst="rect">
            <a:avLst/>
          </a:prstGeom>
        </p:spPr>
        <p:txBody>
          <a:bodyPr wrap="square">
            <a:spAutoFit/>
          </a:bodyPr>
          <a:lstStyle/>
          <a:p>
            <a:pPr>
              <a:lnSpc>
                <a:spcPct val="100000"/>
              </a:lnSpc>
            </a:pPr>
            <a:r>
              <a:rPr lang="en-GB" sz="2000" b="1" dirty="0">
                <a:latin typeface="Times New Roman" panose="02020603050405020304" pitchFamily="18" charset="0"/>
                <a:cs typeface="Times New Roman" panose="02020603050405020304" pitchFamily="18" charset="0"/>
              </a:rPr>
              <a:t>Copper (I) sulphate</a:t>
            </a:r>
          </a:p>
          <a:p>
            <a:r>
              <a:rPr lang="en-GB" sz="2000" b="1" dirty="0">
                <a:latin typeface="Times New Roman" panose="02020603050405020304" pitchFamily="18" charset="0"/>
                <a:cs typeface="Times New Roman" panose="02020603050405020304" pitchFamily="18" charset="0"/>
              </a:rPr>
              <a:t>Cu</a:t>
            </a:r>
            <a:r>
              <a:rPr lang="en-GB" sz="2000" b="1" baseline="30000"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SO</a:t>
            </a:r>
            <a:r>
              <a:rPr lang="en-GB" sz="2000" b="1" baseline="-25000" dirty="0">
                <a:latin typeface="Times New Roman" panose="02020603050405020304" pitchFamily="18" charset="0"/>
                <a:cs typeface="Times New Roman" panose="02020603050405020304" pitchFamily="18" charset="0"/>
              </a:rPr>
              <a:t>4</a:t>
            </a:r>
            <a:r>
              <a:rPr lang="en-GB" sz="2000" b="1" baseline="30000" dirty="0">
                <a:latin typeface="Times New Roman" panose="02020603050405020304" pitchFamily="18" charset="0"/>
                <a:cs typeface="Times New Roman" panose="02020603050405020304" pitchFamily="18" charset="0"/>
              </a:rPr>
              <a:t>2</a:t>
            </a:r>
            <a:r>
              <a:rPr lang="en-GB" sz="2000" baseline="30000" dirty="0"/>
              <a:t>–</a:t>
            </a:r>
            <a:endParaRPr lang="en-GB" sz="2000" baseline="-25000" dirty="0">
              <a:latin typeface="Times New Roman" panose="02020603050405020304" pitchFamily="18" charset="0"/>
              <a:cs typeface="Times New Roman" panose="02020603050405020304" pitchFamily="18" charset="0"/>
            </a:endParaRPr>
          </a:p>
          <a:p>
            <a:r>
              <a:rPr lang="en-GB" sz="2000" b="1" dirty="0">
                <a:latin typeface="Times New Roman" panose="02020603050405020304" pitchFamily="18" charset="0"/>
                <a:cs typeface="Times New Roman" panose="02020603050405020304" pitchFamily="18" charset="0"/>
              </a:rPr>
              <a:t>Cu</a:t>
            </a:r>
            <a:r>
              <a:rPr lang="en-GB" sz="2000" b="1" baseline="30000" dirty="0">
                <a:latin typeface="Times New Roman" panose="02020603050405020304" pitchFamily="18" charset="0"/>
                <a:cs typeface="Times New Roman" panose="02020603050405020304" pitchFamily="18" charset="0"/>
              </a:rPr>
              <a:t>2 </a:t>
            </a:r>
            <a:r>
              <a:rPr lang="en-GB" sz="2000" b="1" dirty="0">
                <a:latin typeface="Times New Roman" panose="02020603050405020304" pitchFamily="18" charset="0"/>
                <a:cs typeface="Times New Roman" panose="02020603050405020304" pitchFamily="18" charset="0"/>
              </a:rPr>
              <a:t>SO</a:t>
            </a:r>
            <a:r>
              <a:rPr lang="en-GB" sz="2000" b="1" baseline="-25000" dirty="0">
                <a:latin typeface="Times New Roman" panose="02020603050405020304" pitchFamily="18" charset="0"/>
                <a:cs typeface="Times New Roman" panose="02020603050405020304" pitchFamily="18" charset="0"/>
              </a:rPr>
              <a:t>4</a:t>
            </a:r>
            <a:endParaRPr lang="en-GB" sz="2000" baseline="-250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C3E1D87-A367-43FC-88A3-6D1A7A96B569}"/>
              </a:ext>
            </a:extLst>
          </p:cNvPr>
          <p:cNvPicPr>
            <a:picLocks noChangeAspect="1"/>
          </p:cNvPicPr>
          <p:nvPr/>
        </p:nvPicPr>
        <p:blipFill>
          <a:blip r:embed="rId3"/>
          <a:stretch>
            <a:fillRect/>
          </a:stretch>
        </p:blipFill>
        <p:spPr>
          <a:xfrm>
            <a:off x="2826013" y="3298286"/>
            <a:ext cx="3748777" cy="771807"/>
          </a:xfrm>
          <a:prstGeom prst="rect">
            <a:avLst/>
          </a:prstGeom>
        </p:spPr>
      </p:pic>
    </p:spTree>
    <p:extLst>
      <p:ext uri="{BB962C8B-B14F-4D97-AF65-F5344CB8AC3E}">
        <p14:creationId xmlns:p14="http://schemas.microsoft.com/office/powerpoint/2010/main" val="314491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EDB6-5833-42BC-901D-14CEA6E20679}"/>
              </a:ext>
            </a:extLst>
          </p:cNvPr>
          <p:cNvSpPr>
            <a:spLocks noGrp="1"/>
          </p:cNvSpPr>
          <p:nvPr>
            <p:ph type="title"/>
          </p:nvPr>
        </p:nvSpPr>
        <p:spPr>
          <a:xfrm>
            <a:off x="753359" y="196288"/>
            <a:ext cx="10515600" cy="315912"/>
          </a:xfrm>
        </p:spPr>
        <p:txBody>
          <a:bodyPr>
            <a:noAutofit/>
          </a:bodyPr>
          <a:lstStyle/>
          <a:p>
            <a:pPr algn="ctr"/>
            <a:r>
              <a:rPr lang="en-GB" sz="3200" b="1" dirty="0">
                <a:solidFill>
                  <a:srgbClr val="C00000"/>
                </a:solidFill>
                <a:latin typeface="Times New Roman" panose="02020603050405020304" pitchFamily="18" charset="0"/>
                <a:cs typeface="Times New Roman" panose="02020603050405020304" pitchFamily="18" charset="0"/>
              </a:rPr>
              <a:t>Naming covalent compounds</a:t>
            </a:r>
            <a:endParaRPr lang="en-001" sz="3200" b="1" dirty="0">
              <a:solidFill>
                <a:srgbClr val="C00000"/>
              </a:solidFill>
            </a:endParaRPr>
          </a:p>
        </p:txBody>
      </p:sp>
      <p:sp>
        <p:nvSpPr>
          <p:cNvPr id="3" name="Content Placeholder 2">
            <a:extLst>
              <a:ext uri="{FF2B5EF4-FFF2-40B4-BE49-F238E27FC236}">
                <a16:creationId xmlns:a16="http://schemas.microsoft.com/office/drawing/2014/main" id="{5EB35B3B-90E8-4D8C-83FE-C9D0F21A46E7}"/>
              </a:ext>
            </a:extLst>
          </p:cNvPr>
          <p:cNvSpPr>
            <a:spLocks noGrp="1"/>
          </p:cNvSpPr>
          <p:nvPr>
            <p:ph idx="1"/>
          </p:nvPr>
        </p:nvSpPr>
        <p:spPr>
          <a:xfrm>
            <a:off x="-292230" y="615844"/>
            <a:ext cx="6900420" cy="5561119"/>
          </a:xfrm>
        </p:spPr>
        <p:txBody>
          <a:bodyPr>
            <a:normAutofit/>
          </a:bodyPr>
          <a:lstStyle/>
          <a:p>
            <a:pPr lvl="1">
              <a:lnSpc>
                <a:spcPct val="100000"/>
              </a:lnSpc>
            </a:pPr>
            <a:r>
              <a:rPr lang="en-GB" dirty="0">
                <a:latin typeface="Times New Roman" panose="02020603050405020304" pitchFamily="18" charset="0"/>
                <a:cs typeface="Times New Roman" panose="02020603050405020304" pitchFamily="18" charset="0"/>
              </a:rPr>
              <a:t>Covalent compounds consist of 2 non-metals</a:t>
            </a:r>
          </a:p>
          <a:p>
            <a:pPr lvl="1">
              <a:lnSpc>
                <a:spcPct val="100000"/>
              </a:lnSpc>
            </a:pPr>
            <a:r>
              <a:rPr lang="en-GB" dirty="0">
                <a:latin typeface="Times New Roman" panose="02020603050405020304" pitchFamily="18" charset="0"/>
                <a:cs typeface="Times New Roman" panose="02020603050405020304" pitchFamily="18" charset="0"/>
              </a:rPr>
              <a:t>Do not balance charges</a:t>
            </a:r>
          </a:p>
          <a:p>
            <a:pPr lvl="1">
              <a:lnSpc>
                <a:spcPct val="100000"/>
              </a:lnSpc>
            </a:pPr>
            <a:r>
              <a:rPr lang="en-GB" dirty="0">
                <a:latin typeface="Times New Roman" panose="02020603050405020304" pitchFamily="18" charset="0"/>
                <a:cs typeface="Times New Roman" panose="02020603050405020304" pitchFamily="18" charset="0"/>
              </a:rPr>
              <a:t>Prefix (element) + name of the non-metal 					(ending in –</a:t>
            </a:r>
            <a:r>
              <a:rPr lang="en-GB" i="1" dirty="0">
                <a:latin typeface="Times New Roman" panose="02020603050405020304" pitchFamily="18" charset="0"/>
                <a:cs typeface="Times New Roman" panose="02020603050405020304" pitchFamily="18" charset="0"/>
              </a:rPr>
              <a:t>ide</a:t>
            </a:r>
            <a:r>
              <a:rPr lang="en-GB" dirty="0">
                <a:latin typeface="Times New Roman" panose="02020603050405020304" pitchFamily="18" charset="0"/>
                <a:cs typeface="Times New Roman" panose="02020603050405020304" pitchFamily="18" charset="0"/>
              </a:rPr>
              <a:t>)</a:t>
            </a:r>
          </a:p>
          <a:p>
            <a:pPr lvl="1">
              <a:lnSpc>
                <a:spcPct val="100000"/>
              </a:lnSpc>
            </a:pPr>
            <a:endParaRPr lang="en-GB" dirty="0">
              <a:latin typeface="Times New Roman" panose="02020603050405020304" pitchFamily="18" charset="0"/>
              <a:cs typeface="Times New Roman" panose="02020603050405020304" pitchFamily="18" charset="0"/>
            </a:endParaRPr>
          </a:p>
          <a:p>
            <a:pPr lvl="1">
              <a:lnSpc>
                <a:spcPct val="100000"/>
              </a:lnSpc>
            </a:pPr>
            <a:endParaRPr lang="en-GB" dirty="0">
              <a:latin typeface="Times New Roman" panose="02020603050405020304" pitchFamily="18" charset="0"/>
              <a:cs typeface="Times New Roman" panose="02020603050405020304" pitchFamily="18" charset="0"/>
            </a:endParaRPr>
          </a:p>
          <a:p>
            <a:pPr lvl="1">
              <a:lnSpc>
                <a:spcPct val="100000"/>
              </a:lnSpc>
            </a:pPr>
            <a:endParaRPr lang="en-GB" dirty="0">
              <a:latin typeface="Times New Roman" panose="02020603050405020304" pitchFamily="18" charset="0"/>
              <a:cs typeface="Times New Roman" panose="02020603050405020304" pitchFamily="18" charset="0"/>
            </a:endParaRPr>
          </a:p>
          <a:p>
            <a:pPr lvl="1">
              <a:lnSpc>
                <a:spcPct val="100000"/>
              </a:lnSpc>
            </a:pPr>
            <a:endParaRPr lang="en-GB" dirty="0">
              <a:latin typeface="Times New Roman" panose="02020603050405020304" pitchFamily="18" charset="0"/>
              <a:cs typeface="Times New Roman" panose="02020603050405020304" pitchFamily="18" charset="0"/>
            </a:endParaRPr>
          </a:p>
          <a:p>
            <a:pPr lvl="1">
              <a:lnSpc>
                <a:spcPct val="100000"/>
              </a:lnSpc>
            </a:pPr>
            <a:endParaRPr lang="en-GB" dirty="0">
              <a:latin typeface="Times New Roman" panose="02020603050405020304" pitchFamily="18" charset="0"/>
              <a:cs typeface="Times New Roman" panose="02020603050405020304" pitchFamily="18" charset="0"/>
            </a:endParaRPr>
          </a:p>
          <a:p>
            <a:pPr lvl="1">
              <a:lnSpc>
                <a:spcPct val="100000"/>
              </a:lnSpc>
            </a:pPr>
            <a:r>
              <a:rPr lang="en-GB" dirty="0">
                <a:latin typeface="Times New Roman" panose="02020603050405020304" pitchFamily="18" charset="0"/>
                <a:cs typeface="Times New Roman" panose="02020603050405020304" pitchFamily="18" charset="0"/>
              </a:rPr>
              <a:t>Do not use ‘mono’ for the first element</a:t>
            </a:r>
          </a:p>
          <a:p>
            <a:pPr lvl="1">
              <a:lnSpc>
                <a:spcPct val="100000"/>
              </a:lnSpc>
            </a:pPr>
            <a:endParaRPr lang="en-GB" dirty="0">
              <a:latin typeface="Times New Roman" panose="02020603050405020304" pitchFamily="18" charset="0"/>
              <a:cs typeface="Times New Roman" panose="02020603050405020304" pitchFamily="18" charset="0"/>
            </a:endParaRPr>
          </a:p>
          <a:p>
            <a:pPr lvl="1">
              <a:lnSpc>
                <a:spcPct val="100000"/>
              </a:lnSpc>
            </a:pPr>
            <a:endParaRPr lang="en-GB" dirty="0">
              <a:latin typeface="Times New Roman" panose="02020603050405020304" pitchFamily="18" charset="0"/>
              <a:cs typeface="Times New Roman" panose="02020603050405020304" pitchFamily="18" charset="0"/>
            </a:endParaRPr>
          </a:p>
          <a:p>
            <a:pPr lvl="1">
              <a:lnSpc>
                <a:spcPct val="100000"/>
              </a:lnSpc>
            </a:pPr>
            <a:r>
              <a:rPr lang="en-GB" dirty="0">
                <a:latin typeface="Times New Roman" panose="02020603050405020304" pitchFamily="18" charset="0"/>
                <a:cs typeface="Times New Roman" panose="02020603050405020304" pitchFamily="18" charset="0"/>
              </a:rPr>
              <a:t>If there is ‘</a:t>
            </a:r>
            <a:r>
              <a:rPr lang="en-GB" dirty="0" err="1">
                <a:latin typeface="Times New Roman" panose="02020603050405020304" pitchFamily="18" charset="0"/>
                <a:cs typeface="Times New Roman" panose="02020603050405020304" pitchFamily="18" charset="0"/>
              </a:rPr>
              <a:t>ao</a:t>
            </a:r>
            <a:r>
              <a:rPr lang="en-GB" dirty="0">
                <a:latin typeface="Times New Roman" panose="02020603050405020304" pitchFamily="18" charset="0"/>
                <a:cs typeface="Times New Roman" panose="02020603050405020304" pitchFamily="18" charset="0"/>
              </a:rPr>
              <a:t>’ or ‘</a:t>
            </a:r>
            <a:r>
              <a:rPr lang="en-GB" dirty="0" err="1">
                <a:latin typeface="Times New Roman" panose="02020603050405020304" pitchFamily="18" charset="0"/>
                <a:cs typeface="Times New Roman" panose="02020603050405020304" pitchFamily="18" charset="0"/>
              </a:rPr>
              <a:t>oo</a:t>
            </a:r>
            <a:r>
              <a:rPr lang="en-GB" dirty="0">
                <a:latin typeface="Times New Roman" panose="02020603050405020304" pitchFamily="18" charset="0"/>
                <a:cs typeface="Times New Roman" panose="02020603050405020304" pitchFamily="18" charset="0"/>
              </a:rPr>
              <a:t>’, turn it into ‘o’</a:t>
            </a:r>
          </a:p>
          <a:p>
            <a:pPr marL="457200" lvl="1" indent="0">
              <a:lnSpc>
                <a:spcPct val="100000"/>
              </a:lnSpc>
              <a:buNone/>
            </a:pPr>
            <a:endParaRPr lang="en-GB" dirty="0">
              <a:latin typeface="Times New Roman" panose="02020603050405020304" pitchFamily="18" charset="0"/>
              <a:cs typeface="Times New Roman" panose="02020603050405020304" pitchFamily="18" charset="0"/>
            </a:endParaRPr>
          </a:p>
          <a:p>
            <a:pPr lvl="1">
              <a:lnSpc>
                <a:spcPct val="100000"/>
              </a:lnSpc>
            </a:pPr>
            <a:endParaRPr lang="en-GB" dirty="0">
              <a:latin typeface="Times New Roman" panose="02020603050405020304" pitchFamily="18" charset="0"/>
              <a:cs typeface="Times New Roman" panose="02020603050405020304" pitchFamily="18" charset="0"/>
            </a:endParaRPr>
          </a:p>
          <a:p>
            <a:pPr lvl="1">
              <a:lnSpc>
                <a:spcPct val="100000"/>
              </a:lnSpc>
            </a:pPr>
            <a:endParaRPr lang="en-GB" dirty="0">
              <a:latin typeface="Times New Roman" panose="02020603050405020304" pitchFamily="18" charset="0"/>
              <a:cs typeface="Times New Roman" panose="02020603050405020304" pitchFamily="18" charset="0"/>
            </a:endParaRPr>
          </a:p>
          <a:p>
            <a:pPr marL="457200" lvl="1" indent="0">
              <a:lnSpc>
                <a:spcPct val="100000"/>
              </a:lnSpc>
              <a:buNone/>
            </a:pPr>
            <a:endParaRPr lang="en-GB"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B97B17C-B441-44D6-AA13-B02AE97C15E8}"/>
              </a:ext>
            </a:extLst>
          </p:cNvPr>
          <p:cNvPicPr>
            <a:picLocks noChangeAspect="1"/>
          </p:cNvPicPr>
          <p:nvPr/>
        </p:nvPicPr>
        <p:blipFill>
          <a:blip r:embed="rId2"/>
          <a:stretch>
            <a:fillRect/>
          </a:stretch>
        </p:blipFill>
        <p:spPr>
          <a:xfrm>
            <a:off x="8934375" y="1430197"/>
            <a:ext cx="3176751" cy="4765126"/>
          </a:xfrm>
          <a:prstGeom prst="rect">
            <a:avLst/>
          </a:prstGeom>
        </p:spPr>
      </p:pic>
      <p:graphicFrame>
        <p:nvGraphicFramePr>
          <p:cNvPr id="5" name="Content Placeholder 3">
            <a:extLst>
              <a:ext uri="{FF2B5EF4-FFF2-40B4-BE49-F238E27FC236}">
                <a16:creationId xmlns:a16="http://schemas.microsoft.com/office/drawing/2014/main" id="{B14BB87C-41FA-45D9-A93E-1042701F2BDC}"/>
              </a:ext>
            </a:extLst>
          </p:cNvPr>
          <p:cNvGraphicFramePr>
            <a:graphicFrameLocks/>
          </p:cNvGraphicFramePr>
          <p:nvPr>
            <p:extLst>
              <p:ext uri="{D42A27DB-BD31-4B8C-83A1-F6EECF244321}">
                <p14:modId xmlns:p14="http://schemas.microsoft.com/office/powerpoint/2010/main" val="134925787"/>
              </p:ext>
            </p:extLst>
          </p:nvPr>
        </p:nvGraphicFramePr>
        <p:xfrm>
          <a:off x="6765328" y="1814698"/>
          <a:ext cx="1866507" cy="4389120"/>
        </p:xfrm>
        <a:graphic>
          <a:graphicData uri="http://schemas.openxmlformats.org/drawingml/2006/table">
            <a:tbl>
              <a:tblPr firstRow="1" bandRow="1">
                <a:tableStyleId>{5C22544A-7EE6-4342-B048-85BDC9FD1C3A}</a:tableStyleId>
              </a:tblPr>
              <a:tblGrid>
                <a:gridCol w="607700">
                  <a:extLst>
                    <a:ext uri="{9D8B030D-6E8A-4147-A177-3AD203B41FA5}">
                      <a16:colId xmlns:a16="http://schemas.microsoft.com/office/drawing/2014/main" val="1298603910"/>
                    </a:ext>
                  </a:extLst>
                </a:gridCol>
                <a:gridCol w="1258807">
                  <a:extLst>
                    <a:ext uri="{9D8B030D-6E8A-4147-A177-3AD203B41FA5}">
                      <a16:colId xmlns:a16="http://schemas.microsoft.com/office/drawing/2014/main" val="3401102985"/>
                    </a:ext>
                  </a:extLst>
                </a:gridCol>
              </a:tblGrid>
              <a:tr h="356081">
                <a:tc>
                  <a:txBody>
                    <a:bodyPr/>
                    <a:lstStyle/>
                    <a:p>
                      <a:r>
                        <a:rPr lang="en-GB" dirty="0"/>
                        <a:t>F</a:t>
                      </a:r>
                      <a:r>
                        <a:rPr lang="en-GB" baseline="30000" dirty="0"/>
                        <a:t>–</a:t>
                      </a:r>
                      <a:endParaRPr lang="en-001" baseline="30000" dirty="0"/>
                    </a:p>
                  </a:txBody>
                  <a:tcPr/>
                </a:tc>
                <a:tc>
                  <a:txBody>
                    <a:bodyPr/>
                    <a:lstStyle/>
                    <a:p>
                      <a:r>
                        <a:rPr lang="en-GB" dirty="0"/>
                        <a:t>fluoride</a:t>
                      </a:r>
                      <a:endParaRPr lang="en-001" dirty="0"/>
                    </a:p>
                  </a:txBody>
                  <a:tcPr/>
                </a:tc>
                <a:extLst>
                  <a:ext uri="{0D108BD9-81ED-4DB2-BD59-A6C34878D82A}">
                    <a16:rowId xmlns:a16="http://schemas.microsoft.com/office/drawing/2014/main" val="432753876"/>
                  </a:ext>
                </a:extLst>
              </a:tr>
              <a:tr h="346865">
                <a:tc>
                  <a:txBody>
                    <a:bodyPr/>
                    <a:lstStyle/>
                    <a:p>
                      <a:r>
                        <a:rPr lang="en-GB" dirty="0"/>
                        <a:t>Cl</a:t>
                      </a:r>
                      <a:r>
                        <a:rPr lang="en-GB" baseline="30000" dirty="0"/>
                        <a:t>–</a:t>
                      </a:r>
                      <a:endParaRPr lang="en-001" dirty="0"/>
                    </a:p>
                  </a:txBody>
                  <a:tcPr/>
                </a:tc>
                <a:tc>
                  <a:txBody>
                    <a:bodyPr/>
                    <a:lstStyle/>
                    <a:p>
                      <a:r>
                        <a:rPr lang="en-GB" dirty="0"/>
                        <a:t>Chloride</a:t>
                      </a:r>
                      <a:endParaRPr lang="en-001" dirty="0"/>
                    </a:p>
                  </a:txBody>
                  <a:tcPr/>
                </a:tc>
                <a:extLst>
                  <a:ext uri="{0D108BD9-81ED-4DB2-BD59-A6C34878D82A}">
                    <a16:rowId xmlns:a16="http://schemas.microsoft.com/office/drawing/2014/main" val="1494874138"/>
                  </a:ext>
                </a:extLst>
              </a:tr>
              <a:tr h="346865">
                <a:tc>
                  <a:txBody>
                    <a:bodyPr/>
                    <a:lstStyle/>
                    <a:p>
                      <a:r>
                        <a:rPr lang="en-GB" dirty="0"/>
                        <a:t>Br</a:t>
                      </a:r>
                      <a:r>
                        <a:rPr lang="en-GB" baseline="30000" dirty="0"/>
                        <a:t>–</a:t>
                      </a:r>
                      <a:endParaRPr lang="en-001" dirty="0"/>
                    </a:p>
                  </a:txBody>
                  <a:tcPr/>
                </a:tc>
                <a:tc>
                  <a:txBody>
                    <a:bodyPr/>
                    <a:lstStyle/>
                    <a:p>
                      <a:r>
                        <a:rPr lang="en-GB" dirty="0"/>
                        <a:t>Bromide</a:t>
                      </a:r>
                      <a:endParaRPr lang="en-001" dirty="0"/>
                    </a:p>
                  </a:txBody>
                  <a:tcPr/>
                </a:tc>
                <a:extLst>
                  <a:ext uri="{0D108BD9-81ED-4DB2-BD59-A6C34878D82A}">
                    <a16:rowId xmlns:a16="http://schemas.microsoft.com/office/drawing/2014/main" val="3164935790"/>
                  </a:ext>
                </a:extLst>
              </a:tr>
              <a:tr h="346865">
                <a:tc>
                  <a:txBody>
                    <a:bodyPr/>
                    <a:lstStyle/>
                    <a:p>
                      <a:r>
                        <a:rPr lang="en-GB" dirty="0"/>
                        <a:t>I</a:t>
                      </a:r>
                      <a:r>
                        <a:rPr lang="en-GB" baseline="30000" dirty="0"/>
                        <a:t>–</a:t>
                      </a:r>
                      <a:endParaRPr lang="en-001" dirty="0"/>
                    </a:p>
                  </a:txBody>
                  <a:tcPr/>
                </a:tc>
                <a:tc>
                  <a:txBody>
                    <a:bodyPr/>
                    <a:lstStyle/>
                    <a:p>
                      <a:r>
                        <a:rPr lang="en-GB" dirty="0"/>
                        <a:t>Iodide</a:t>
                      </a:r>
                      <a:endParaRPr lang="en-001" dirty="0"/>
                    </a:p>
                  </a:txBody>
                  <a:tcPr/>
                </a:tc>
                <a:extLst>
                  <a:ext uri="{0D108BD9-81ED-4DB2-BD59-A6C34878D82A}">
                    <a16:rowId xmlns:a16="http://schemas.microsoft.com/office/drawing/2014/main" val="3601849092"/>
                  </a:ext>
                </a:extLst>
              </a:tr>
              <a:tr h="346865">
                <a:tc>
                  <a:txBody>
                    <a:bodyPr/>
                    <a:lstStyle/>
                    <a:p>
                      <a:r>
                        <a:rPr lang="en-GB" dirty="0"/>
                        <a:t>O</a:t>
                      </a:r>
                      <a:r>
                        <a:rPr lang="en-GB" baseline="30000" dirty="0"/>
                        <a:t>2–</a:t>
                      </a:r>
                      <a:endParaRPr lang="en-001" dirty="0"/>
                    </a:p>
                  </a:txBody>
                  <a:tcPr/>
                </a:tc>
                <a:tc>
                  <a:txBody>
                    <a:bodyPr/>
                    <a:lstStyle/>
                    <a:p>
                      <a:r>
                        <a:rPr lang="en-GB" dirty="0"/>
                        <a:t>Oxide</a:t>
                      </a:r>
                      <a:endParaRPr lang="en-001" dirty="0"/>
                    </a:p>
                  </a:txBody>
                  <a:tcPr/>
                </a:tc>
                <a:extLst>
                  <a:ext uri="{0D108BD9-81ED-4DB2-BD59-A6C34878D82A}">
                    <a16:rowId xmlns:a16="http://schemas.microsoft.com/office/drawing/2014/main" val="277322132"/>
                  </a:ext>
                </a:extLst>
              </a:tr>
              <a:tr h="346865">
                <a:tc>
                  <a:txBody>
                    <a:bodyPr/>
                    <a:lstStyle/>
                    <a:p>
                      <a:r>
                        <a:rPr lang="en-GB" dirty="0"/>
                        <a:t>S</a:t>
                      </a:r>
                      <a:r>
                        <a:rPr lang="en-GB" baseline="30000" dirty="0"/>
                        <a:t>2–</a:t>
                      </a:r>
                      <a:endParaRPr lang="en-001" dirty="0"/>
                    </a:p>
                  </a:txBody>
                  <a:tcPr/>
                </a:tc>
                <a:tc>
                  <a:txBody>
                    <a:bodyPr/>
                    <a:lstStyle/>
                    <a:p>
                      <a:r>
                        <a:rPr lang="en-GB" dirty="0"/>
                        <a:t>Sulphide</a:t>
                      </a:r>
                      <a:endParaRPr lang="en-001" dirty="0"/>
                    </a:p>
                  </a:txBody>
                  <a:tcPr/>
                </a:tc>
                <a:extLst>
                  <a:ext uri="{0D108BD9-81ED-4DB2-BD59-A6C34878D82A}">
                    <a16:rowId xmlns:a16="http://schemas.microsoft.com/office/drawing/2014/main" val="1718640363"/>
                  </a:ext>
                </a:extLst>
              </a:tr>
              <a:tr h="346865">
                <a:tc>
                  <a:txBody>
                    <a:bodyPr/>
                    <a:lstStyle/>
                    <a:p>
                      <a:r>
                        <a:rPr lang="en-GB" dirty="0"/>
                        <a:t>N</a:t>
                      </a:r>
                      <a:r>
                        <a:rPr lang="en-GB" baseline="30000" dirty="0"/>
                        <a:t>3–</a:t>
                      </a:r>
                      <a:endParaRPr lang="en-001" dirty="0"/>
                    </a:p>
                  </a:txBody>
                  <a:tcPr/>
                </a:tc>
                <a:tc>
                  <a:txBody>
                    <a:bodyPr/>
                    <a:lstStyle/>
                    <a:p>
                      <a:r>
                        <a:rPr lang="en-GB" dirty="0"/>
                        <a:t>Nitride</a:t>
                      </a:r>
                      <a:endParaRPr lang="en-001" dirty="0"/>
                    </a:p>
                  </a:txBody>
                  <a:tcPr/>
                </a:tc>
                <a:extLst>
                  <a:ext uri="{0D108BD9-81ED-4DB2-BD59-A6C34878D82A}">
                    <a16:rowId xmlns:a16="http://schemas.microsoft.com/office/drawing/2014/main" val="3327127918"/>
                  </a:ext>
                </a:extLst>
              </a:tr>
              <a:tr h="346865">
                <a:tc>
                  <a:txBody>
                    <a:bodyPr/>
                    <a:lstStyle/>
                    <a:p>
                      <a:r>
                        <a:rPr lang="en-GB" dirty="0"/>
                        <a:t>P</a:t>
                      </a:r>
                      <a:r>
                        <a:rPr lang="en-GB" baseline="30000" dirty="0"/>
                        <a:t>–</a:t>
                      </a:r>
                      <a:endParaRPr lang="en-001" dirty="0"/>
                    </a:p>
                  </a:txBody>
                  <a:tcPr/>
                </a:tc>
                <a:tc>
                  <a:txBody>
                    <a:bodyPr/>
                    <a:lstStyle/>
                    <a:p>
                      <a:r>
                        <a:rPr lang="en-GB" dirty="0"/>
                        <a:t>Phosphide</a:t>
                      </a:r>
                      <a:endParaRPr lang="en-001" dirty="0"/>
                    </a:p>
                  </a:txBody>
                  <a:tcPr/>
                </a:tc>
                <a:extLst>
                  <a:ext uri="{0D108BD9-81ED-4DB2-BD59-A6C34878D82A}">
                    <a16:rowId xmlns:a16="http://schemas.microsoft.com/office/drawing/2014/main" val="1868785309"/>
                  </a:ext>
                </a:extLst>
              </a:tr>
              <a:tr h="346865">
                <a:tc>
                  <a:txBody>
                    <a:bodyPr/>
                    <a:lstStyle/>
                    <a:p>
                      <a:r>
                        <a:rPr lang="en-GB" dirty="0"/>
                        <a:t>CN</a:t>
                      </a:r>
                      <a:r>
                        <a:rPr lang="en-GB" baseline="30000" dirty="0"/>
                        <a:t>–</a:t>
                      </a:r>
                      <a:endParaRPr lang="en-001" dirty="0"/>
                    </a:p>
                  </a:txBody>
                  <a:tcPr/>
                </a:tc>
                <a:tc>
                  <a:txBody>
                    <a:bodyPr/>
                    <a:lstStyle/>
                    <a:p>
                      <a:r>
                        <a:rPr lang="en-GB" dirty="0"/>
                        <a:t>Cyanide</a:t>
                      </a:r>
                      <a:endParaRPr lang="en-001" dirty="0"/>
                    </a:p>
                  </a:txBody>
                  <a:tcPr/>
                </a:tc>
                <a:extLst>
                  <a:ext uri="{0D108BD9-81ED-4DB2-BD59-A6C34878D82A}">
                    <a16:rowId xmlns:a16="http://schemas.microsoft.com/office/drawing/2014/main" val="1616977018"/>
                  </a:ext>
                </a:extLst>
              </a:tr>
              <a:tr h="346865">
                <a:tc>
                  <a:txBody>
                    <a:bodyPr/>
                    <a:lstStyle/>
                    <a:p>
                      <a:r>
                        <a:rPr lang="en-GB" dirty="0"/>
                        <a:t>H</a:t>
                      </a:r>
                      <a:r>
                        <a:rPr lang="en-GB" baseline="30000" dirty="0"/>
                        <a:t>–</a:t>
                      </a:r>
                      <a:endParaRPr lang="en-001" dirty="0"/>
                    </a:p>
                  </a:txBody>
                  <a:tcPr/>
                </a:tc>
                <a:tc>
                  <a:txBody>
                    <a:bodyPr/>
                    <a:lstStyle/>
                    <a:p>
                      <a:r>
                        <a:rPr lang="en-GB" dirty="0"/>
                        <a:t>Hydride</a:t>
                      </a:r>
                      <a:endParaRPr lang="en-001" dirty="0"/>
                    </a:p>
                  </a:txBody>
                  <a:tcPr/>
                </a:tc>
                <a:extLst>
                  <a:ext uri="{0D108BD9-81ED-4DB2-BD59-A6C34878D82A}">
                    <a16:rowId xmlns:a16="http://schemas.microsoft.com/office/drawing/2014/main" val="2857196628"/>
                  </a:ext>
                </a:extLst>
              </a:tr>
              <a:tr h="346865">
                <a:tc>
                  <a:txBody>
                    <a:bodyPr/>
                    <a:lstStyle/>
                    <a:p>
                      <a:r>
                        <a:rPr lang="en-GB" dirty="0"/>
                        <a:t>O</a:t>
                      </a:r>
                      <a:r>
                        <a:rPr lang="en-GB" baseline="-25000" dirty="0"/>
                        <a:t>2</a:t>
                      </a:r>
                      <a:r>
                        <a:rPr lang="en-GB" baseline="30000" dirty="0"/>
                        <a:t>2–</a:t>
                      </a:r>
                      <a:endParaRPr lang="en-001" dirty="0"/>
                    </a:p>
                  </a:txBody>
                  <a:tcPr/>
                </a:tc>
                <a:tc>
                  <a:txBody>
                    <a:bodyPr/>
                    <a:lstStyle/>
                    <a:p>
                      <a:r>
                        <a:rPr lang="en-GB" dirty="0"/>
                        <a:t>Peroxide</a:t>
                      </a:r>
                      <a:endParaRPr lang="en-001" dirty="0"/>
                    </a:p>
                  </a:txBody>
                  <a:tcPr/>
                </a:tc>
                <a:extLst>
                  <a:ext uri="{0D108BD9-81ED-4DB2-BD59-A6C34878D82A}">
                    <a16:rowId xmlns:a16="http://schemas.microsoft.com/office/drawing/2014/main" val="920792907"/>
                  </a:ext>
                </a:extLst>
              </a:tr>
              <a:tr h="346865">
                <a:tc>
                  <a:txBody>
                    <a:bodyPr/>
                    <a:lstStyle/>
                    <a:p>
                      <a:r>
                        <a:rPr lang="en-GB" dirty="0"/>
                        <a:t>OH</a:t>
                      </a:r>
                      <a:r>
                        <a:rPr lang="en-GB" baseline="30000" dirty="0"/>
                        <a:t>–</a:t>
                      </a:r>
                      <a:endParaRPr lang="en-001" dirty="0"/>
                    </a:p>
                  </a:txBody>
                  <a:tcPr/>
                </a:tc>
                <a:tc>
                  <a:txBody>
                    <a:bodyPr/>
                    <a:lstStyle/>
                    <a:p>
                      <a:r>
                        <a:rPr lang="en-GB" dirty="0"/>
                        <a:t>hydroxide</a:t>
                      </a:r>
                      <a:endParaRPr lang="en-001" dirty="0"/>
                    </a:p>
                  </a:txBody>
                  <a:tcPr/>
                </a:tc>
                <a:extLst>
                  <a:ext uri="{0D108BD9-81ED-4DB2-BD59-A6C34878D82A}">
                    <a16:rowId xmlns:a16="http://schemas.microsoft.com/office/drawing/2014/main" val="1947467118"/>
                  </a:ext>
                </a:extLst>
              </a:tr>
            </a:tbl>
          </a:graphicData>
        </a:graphic>
      </p:graphicFrame>
      <p:sp>
        <p:nvSpPr>
          <p:cNvPr id="6" name="Rectangle 5">
            <a:extLst>
              <a:ext uri="{FF2B5EF4-FFF2-40B4-BE49-F238E27FC236}">
                <a16:creationId xmlns:a16="http://schemas.microsoft.com/office/drawing/2014/main" id="{716F5EA9-35CB-4EB7-8226-026DD32DAE10}"/>
              </a:ext>
            </a:extLst>
          </p:cNvPr>
          <p:cNvSpPr/>
          <p:nvPr/>
        </p:nvSpPr>
        <p:spPr>
          <a:xfrm>
            <a:off x="6606701" y="1386363"/>
            <a:ext cx="2329164" cy="400110"/>
          </a:xfrm>
          <a:prstGeom prst="rect">
            <a:avLst/>
          </a:prstGeom>
        </p:spPr>
        <p:txBody>
          <a:bodyPr wrap="none">
            <a:spAutoFit/>
          </a:bodyPr>
          <a:lstStyle/>
          <a:p>
            <a:r>
              <a:rPr lang="en-GB" b="1" dirty="0">
                <a:latin typeface="Times New Roman" panose="02020603050405020304" pitchFamily="18" charset="0"/>
                <a:cs typeface="Times New Roman" panose="02020603050405020304" pitchFamily="18" charset="0"/>
              </a:rPr>
              <a:t>Table 1:- </a:t>
            </a:r>
            <a:r>
              <a:rPr lang="en-GB" sz="2000" b="1" i="1" dirty="0">
                <a:latin typeface="Times New Roman" panose="02020603050405020304" pitchFamily="18" charset="0"/>
                <a:cs typeface="Times New Roman" panose="02020603050405020304" pitchFamily="18" charset="0"/>
              </a:rPr>
              <a:t>ide</a:t>
            </a:r>
            <a:r>
              <a:rPr lang="en-GB" sz="2000" b="1" dirty="0">
                <a:latin typeface="Times New Roman" panose="02020603050405020304" pitchFamily="18" charset="0"/>
                <a:cs typeface="Times New Roman" panose="02020603050405020304" pitchFamily="18" charset="0"/>
              </a:rPr>
              <a:t> endings</a:t>
            </a:r>
            <a:endParaRPr lang="en-001"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4A024A6-B533-432A-B341-C18779FE4153}"/>
              </a:ext>
            </a:extLst>
          </p:cNvPr>
          <p:cNvSpPr/>
          <p:nvPr/>
        </p:nvSpPr>
        <p:spPr>
          <a:xfrm>
            <a:off x="3285840" y="6135172"/>
            <a:ext cx="3072167" cy="707886"/>
          </a:xfrm>
          <a:prstGeom prst="rect">
            <a:avLst/>
          </a:prstGeom>
        </p:spPr>
        <p:txBody>
          <a:bodyPr wrap="square">
            <a:spAutoFit/>
          </a:bodyPr>
          <a:lstStyle/>
          <a:p>
            <a:pPr>
              <a:lnSpc>
                <a:spcPct val="100000"/>
              </a:lnSpc>
            </a:pPr>
            <a:r>
              <a:rPr lang="en-GB" sz="2000" b="1" dirty="0" err="1">
                <a:solidFill>
                  <a:srgbClr val="FF0000"/>
                </a:solidFill>
                <a:latin typeface="Times New Roman" panose="02020603050405020304" pitchFamily="18" charset="0"/>
                <a:cs typeface="Times New Roman" panose="02020603050405020304" pitchFamily="18" charset="0"/>
              </a:rPr>
              <a:t>Di</a:t>
            </a:r>
            <a:r>
              <a:rPr lang="en-GB" sz="2000" b="1" dirty="0" err="1">
                <a:latin typeface="Times New Roman" panose="02020603050405020304" pitchFamily="18" charset="0"/>
                <a:cs typeface="Times New Roman" panose="02020603050405020304" pitchFamily="18" charset="0"/>
              </a:rPr>
              <a:t>phosphorus</a:t>
            </a:r>
            <a:r>
              <a:rPr lang="en-GB" sz="2000" b="1" dirty="0">
                <a:latin typeface="Times New Roman" panose="02020603050405020304" pitchFamily="18" charset="0"/>
                <a:cs typeface="Times New Roman" panose="02020603050405020304" pitchFamily="18" charset="0"/>
              </a:rPr>
              <a:t> </a:t>
            </a:r>
            <a:r>
              <a:rPr lang="en-GB" sz="2000" b="1" dirty="0">
                <a:solidFill>
                  <a:srgbClr val="FF0000"/>
                </a:solidFill>
                <a:latin typeface="Times New Roman" panose="02020603050405020304" pitchFamily="18" charset="0"/>
                <a:cs typeface="Times New Roman" panose="02020603050405020304" pitchFamily="18" charset="0"/>
              </a:rPr>
              <a:t>Pent</a:t>
            </a:r>
            <a:r>
              <a:rPr lang="en-GB" sz="2000" b="1" dirty="0">
                <a:latin typeface="Times New Roman" panose="02020603050405020304" pitchFamily="18" charset="0"/>
                <a:cs typeface="Times New Roman" panose="02020603050405020304" pitchFamily="18" charset="0"/>
              </a:rPr>
              <a:t>oxide</a:t>
            </a:r>
          </a:p>
          <a:p>
            <a:r>
              <a:rPr lang="en-GB" sz="2000" b="1" dirty="0">
                <a:latin typeface="Times New Roman" panose="02020603050405020304" pitchFamily="18" charset="0"/>
                <a:cs typeface="Times New Roman" panose="02020603050405020304" pitchFamily="18" charset="0"/>
              </a:rPr>
              <a:t>P</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O</a:t>
            </a:r>
            <a:r>
              <a:rPr lang="en-GB" sz="2000" b="1" baseline="-25000" dirty="0">
                <a:latin typeface="Times New Roman" panose="02020603050405020304" pitchFamily="18" charset="0"/>
                <a:cs typeface="Times New Roman" panose="02020603050405020304" pitchFamily="18" charset="0"/>
              </a:rPr>
              <a:t>5</a:t>
            </a:r>
          </a:p>
        </p:txBody>
      </p:sp>
      <p:sp>
        <p:nvSpPr>
          <p:cNvPr id="9" name="Rectangle 8">
            <a:extLst>
              <a:ext uri="{FF2B5EF4-FFF2-40B4-BE49-F238E27FC236}">
                <a16:creationId xmlns:a16="http://schemas.microsoft.com/office/drawing/2014/main" id="{F3C8321A-8CC2-44A9-9AB5-F91AB9D5D889}"/>
              </a:ext>
            </a:extLst>
          </p:cNvPr>
          <p:cNvSpPr/>
          <p:nvPr/>
        </p:nvSpPr>
        <p:spPr>
          <a:xfrm>
            <a:off x="408139" y="6031528"/>
            <a:ext cx="3072167" cy="707886"/>
          </a:xfrm>
          <a:prstGeom prst="rect">
            <a:avLst/>
          </a:prstGeom>
        </p:spPr>
        <p:txBody>
          <a:bodyPr wrap="square">
            <a:spAutoFit/>
          </a:bodyPr>
          <a:lstStyle/>
          <a:p>
            <a:r>
              <a:rPr lang="en-GB" sz="2000" b="1" dirty="0">
                <a:latin typeface="Times New Roman" panose="02020603050405020304" pitchFamily="18" charset="0"/>
                <a:cs typeface="Times New Roman" panose="02020603050405020304" pitchFamily="18" charset="0"/>
              </a:rPr>
              <a:t>N</a:t>
            </a:r>
            <a:r>
              <a:rPr lang="en-GB" sz="2000" b="1" baseline="-25000" dirty="0">
                <a:latin typeface="Times New Roman" panose="02020603050405020304" pitchFamily="18" charset="0"/>
                <a:cs typeface="Times New Roman" panose="02020603050405020304" pitchFamily="18" charset="0"/>
              </a:rPr>
              <a:t>3</a:t>
            </a:r>
            <a:r>
              <a:rPr lang="en-GB" sz="2000" b="1" dirty="0">
                <a:latin typeface="Times New Roman" panose="02020603050405020304" pitchFamily="18" charset="0"/>
                <a:cs typeface="Times New Roman" panose="02020603050405020304" pitchFamily="18" charset="0"/>
              </a:rPr>
              <a:t>O</a:t>
            </a:r>
            <a:r>
              <a:rPr lang="en-GB" sz="2000" b="1" baseline="-25000" dirty="0">
                <a:latin typeface="Times New Roman" panose="02020603050405020304" pitchFamily="18" charset="0"/>
                <a:cs typeface="Times New Roman" panose="02020603050405020304" pitchFamily="18" charset="0"/>
              </a:rPr>
              <a:t>6</a:t>
            </a:r>
          </a:p>
          <a:p>
            <a:r>
              <a:rPr lang="en-GB" sz="2000" b="1" dirty="0" err="1">
                <a:solidFill>
                  <a:srgbClr val="FF0000"/>
                </a:solidFill>
                <a:latin typeface="Times New Roman" panose="02020603050405020304" pitchFamily="18" charset="0"/>
                <a:cs typeface="Times New Roman" panose="02020603050405020304" pitchFamily="18" charset="0"/>
              </a:rPr>
              <a:t>Tri</a:t>
            </a:r>
            <a:r>
              <a:rPr lang="en-GB" sz="2000" b="1" dirty="0" err="1">
                <a:latin typeface="Times New Roman" panose="02020603050405020304" pitchFamily="18" charset="0"/>
                <a:cs typeface="Times New Roman" panose="02020603050405020304" pitchFamily="18" charset="0"/>
              </a:rPr>
              <a:t>ntrogen</a:t>
            </a:r>
            <a:r>
              <a:rPr lang="en-GB" sz="2000" b="1" dirty="0">
                <a:latin typeface="Times New Roman" panose="02020603050405020304" pitchFamily="18" charset="0"/>
                <a:cs typeface="Times New Roman" panose="02020603050405020304" pitchFamily="18" charset="0"/>
              </a:rPr>
              <a:t> </a:t>
            </a:r>
            <a:r>
              <a:rPr lang="en-GB" sz="2000" b="1" dirty="0">
                <a:solidFill>
                  <a:srgbClr val="FF0000"/>
                </a:solidFill>
                <a:latin typeface="Times New Roman" panose="02020603050405020304" pitchFamily="18" charset="0"/>
                <a:cs typeface="Times New Roman" panose="02020603050405020304" pitchFamily="18" charset="0"/>
              </a:rPr>
              <a:t>Hex</a:t>
            </a:r>
            <a:r>
              <a:rPr lang="en-GB" sz="2000" b="1" dirty="0">
                <a:latin typeface="Times New Roman" panose="02020603050405020304" pitchFamily="18" charset="0"/>
                <a:cs typeface="Times New Roman" panose="02020603050405020304" pitchFamily="18" charset="0"/>
              </a:rPr>
              <a:t>oxide</a:t>
            </a:r>
          </a:p>
        </p:txBody>
      </p:sp>
      <p:sp>
        <p:nvSpPr>
          <p:cNvPr id="12" name="Rectangle 11">
            <a:extLst>
              <a:ext uri="{FF2B5EF4-FFF2-40B4-BE49-F238E27FC236}">
                <a16:creationId xmlns:a16="http://schemas.microsoft.com/office/drawing/2014/main" id="{F578DE86-AFFD-4B26-ACE9-EB0EE54B5841}"/>
              </a:ext>
            </a:extLst>
          </p:cNvPr>
          <p:cNvSpPr/>
          <p:nvPr/>
        </p:nvSpPr>
        <p:spPr>
          <a:xfrm>
            <a:off x="294531" y="4818343"/>
            <a:ext cx="3072167" cy="707886"/>
          </a:xfrm>
          <a:prstGeom prst="rect">
            <a:avLst/>
          </a:prstGeom>
        </p:spPr>
        <p:txBody>
          <a:bodyPr wrap="square">
            <a:spAutoFit/>
          </a:bodyPr>
          <a:lstStyle/>
          <a:p>
            <a:r>
              <a:rPr lang="en-GB" sz="2000" b="1" dirty="0">
                <a:latin typeface="Times New Roman" panose="02020603050405020304" pitchFamily="18" charset="0"/>
                <a:cs typeface="Times New Roman" panose="02020603050405020304" pitchFamily="18" charset="0"/>
              </a:rPr>
              <a:t>NO</a:t>
            </a:r>
            <a:r>
              <a:rPr lang="en-GB" sz="2000" b="1" baseline="-25000" dirty="0">
                <a:latin typeface="Times New Roman" panose="02020603050405020304" pitchFamily="18" charset="0"/>
                <a:cs typeface="Times New Roman" panose="02020603050405020304" pitchFamily="18" charset="0"/>
              </a:rPr>
              <a:t>2</a:t>
            </a:r>
          </a:p>
          <a:p>
            <a:r>
              <a:rPr lang="en-GB" sz="2000" b="1" dirty="0">
                <a:latin typeface="Times New Roman" panose="02020603050405020304" pitchFamily="18" charset="0"/>
                <a:cs typeface="Times New Roman" panose="02020603050405020304" pitchFamily="18" charset="0"/>
              </a:rPr>
              <a:t>Nitrogen </a:t>
            </a:r>
            <a:r>
              <a:rPr lang="en-GB" sz="2000" b="1" dirty="0">
                <a:solidFill>
                  <a:srgbClr val="FF0000"/>
                </a:solidFill>
                <a:latin typeface="Times New Roman" panose="02020603050405020304" pitchFamily="18" charset="0"/>
                <a:cs typeface="Times New Roman" panose="02020603050405020304" pitchFamily="18" charset="0"/>
              </a:rPr>
              <a:t>Di</a:t>
            </a:r>
            <a:r>
              <a:rPr lang="en-GB" sz="2000" b="1" dirty="0">
                <a:latin typeface="Times New Roman" panose="02020603050405020304" pitchFamily="18" charset="0"/>
                <a:cs typeface="Times New Roman" panose="02020603050405020304" pitchFamily="18" charset="0"/>
              </a:rPr>
              <a:t>oxide</a:t>
            </a:r>
            <a:r>
              <a:rPr lang="en-GB" sz="2000" b="1" dirty="0">
                <a:solidFill>
                  <a:srgbClr val="FF0000"/>
                </a:solidFill>
                <a:latin typeface="Times New Roman" panose="02020603050405020304" pitchFamily="18" charset="0"/>
                <a:cs typeface="Times New Roman" panose="02020603050405020304" pitchFamily="18" charset="0"/>
              </a:rPr>
              <a:t>	</a:t>
            </a:r>
            <a:endParaRPr lang="en-GB" sz="200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807E7C31-CBEE-4A4B-B0FC-CDC714A64D61}"/>
              </a:ext>
            </a:extLst>
          </p:cNvPr>
          <p:cNvSpPr/>
          <p:nvPr/>
        </p:nvSpPr>
        <p:spPr>
          <a:xfrm>
            <a:off x="3264880" y="4855913"/>
            <a:ext cx="3072167" cy="707886"/>
          </a:xfrm>
          <a:prstGeom prst="rect">
            <a:avLst/>
          </a:prstGeom>
        </p:spPr>
        <p:txBody>
          <a:bodyPr wrap="square">
            <a:spAutoFit/>
          </a:bodyPr>
          <a:lstStyle/>
          <a:p>
            <a:r>
              <a:rPr lang="en-GB" sz="2000" b="1" dirty="0">
                <a:latin typeface="Times New Roman" panose="02020603050405020304" pitchFamily="18" charset="0"/>
                <a:cs typeface="Times New Roman" panose="02020603050405020304" pitchFamily="18" charset="0"/>
              </a:rPr>
              <a:t>PCl</a:t>
            </a:r>
            <a:r>
              <a:rPr lang="en-GB" sz="2000" b="1" baseline="-25000" dirty="0">
                <a:latin typeface="Times New Roman" panose="02020603050405020304" pitchFamily="18" charset="0"/>
                <a:cs typeface="Times New Roman" panose="02020603050405020304" pitchFamily="18" charset="0"/>
              </a:rPr>
              <a:t>5</a:t>
            </a:r>
          </a:p>
          <a:p>
            <a:r>
              <a:rPr lang="en-GB" sz="2000" b="1" dirty="0">
                <a:latin typeface="Times New Roman" panose="02020603050405020304" pitchFamily="18" charset="0"/>
                <a:cs typeface="Times New Roman" panose="02020603050405020304" pitchFamily="18" charset="0"/>
              </a:rPr>
              <a:t>Phosphorus </a:t>
            </a:r>
            <a:r>
              <a:rPr lang="en-GB" sz="2000" b="1" dirty="0" err="1">
                <a:solidFill>
                  <a:srgbClr val="FF0000"/>
                </a:solidFill>
                <a:latin typeface="Times New Roman" panose="02020603050405020304" pitchFamily="18" charset="0"/>
                <a:cs typeface="Times New Roman" panose="02020603050405020304" pitchFamily="18" charset="0"/>
              </a:rPr>
              <a:t>Penta</a:t>
            </a:r>
            <a:r>
              <a:rPr lang="en-GB" sz="2000" b="1" dirty="0" err="1">
                <a:latin typeface="Times New Roman" panose="02020603050405020304" pitchFamily="18" charset="0"/>
                <a:cs typeface="Times New Roman" panose="02020603050405020304" pitchFamily="18" charset="0"/>
              </a:rPr>
              <a:t>floride</a:t>
            </a:r>
            <a:r>
              <a:rPr lang="en-GB" sz="2000" b="1" dirty="0">
                <a:solidFill>
                  <a:srgbClr val="FF0000"/>
                </a:solidFill>
                <a:latin typeface="Times New Roman" panose="02020603050405020304" pitchFamily="18" charset="0"/>
                <a:cs typeface="Times New Roman" panose="02020603050405020304" pitchFamily="18" charset="0"/>
              </a:rPr>
              <a:t>	</a:t>
            </a:r>
            <a:endParaRPr lang="en-GB" sz="2000" b="1"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8C64B2FD-CB6D-4ACF-B072-644F6B24B5B1}"/>
              </a:ext>
            </a:extLst>
          </p:cNvPr>
          <p:cNvSpPr/>
          <p:nvPr/>
        </p:nvSpPr>
        <p:spPr>
          <a:xfrm>
            <a:off x="213672" y="2214616"/>
            <a:ext cx="3072167" cy="707886"/>
          </a:xfrm>
          <a:prstGeom prst="rect">
            <a:avLst/>
          </a:prstGeom>
        </p:spPr>
        <p:txBody>
          <a:bodyPr wrap="square">
            <a:spAutoFit/>
          </a:bodyPr>
          <a:lstStyle/>
          <a:p>
            <a:r>
              <a:rPr lang="en-GB" sz="2000" b="1" dirty="0">
                <a:latin typeface="Times New Roman" panose="02020603050405020304" pitchFamily="18" charset="0"/>
                <a:cs typeface="Times New Roman" panose="02020603050405020304" pitchFamily="18" charset="0"/>
              </a:rPr>
              <a:t>Nitrogen </a:t>
            </a:r>
            <a:r>
              <a:rPr lang="en-GB" sz="2000" b="1" dirty="0">
                <a:solidFill>
                  <a:srgbClr val="FF0000"/>
                </a:solidFill>
                <a:latin typeface="Times New Roman" panose="02020603050405020304" pitchFamily="18" charset="0"/>
                <a:cs typeface="Times New Roman" panose="02020603050405020304" pitchFamily="18" charset="0"/>
              </a:rPr>
              <a:t>Mon</a:t>
            </a:r>
            <a:r>
              <a:rPr lang="en-GB" sz="2000" b="1" dirty="0">
                <a:latin typeface="Times New Roman" panose="02020603050405020304" pitchFamily="18" charset="0"/>
                <a:cs typeface="Times New Roman" panose="02020603050405020304" pitchFamily="18" charset="0"/>
              </a:rPr>
              <a:t>oxide </a:t>
            </a:r>
          </a:p>
          <a:p>
            <a:r>
              <a:rPr lang="en-GB" sz="2000" b="1" dirty="0">
                <a:latin typeface="Times New Roman" panose="02020603050405020304" pitchFamily="18" charset="0"/>
                <a:cs typeface="Times New Roman" panose="02020603050405020304" pitchFamily="18" charset="0"/>
              </a:rPr>
              <a:t>NO</a:t>
            </a:r>
            <a:r>
              <a:rPr lang="en-GB" sz="2000" b="1" dirty="0">
                <a:solidFill>
                  <a:srgbClr val="FF0000"/>
                </a:solidFill>
                <a:latin typeface="Times New Roman" panose="02020603050405020304" pitchFamily="18" charset="0"/>
                <a:cs typeface="Times New Roman" panose="02020603050405020304" pitchFamily="18" charset="0"/>
              </a:rPr>
              <a:t>	</a:t>
            </a:r>
            <a:endParaRPr lang="en-GB" sz="2000" b="1"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C82329C3-C37E-447C-B383-B71B4AB13DB7}"/>
              </a:ext>
            </a:extLst>
          </p:cNvPr>
          <p:cNvSpPr/>
          <p:nvPr/>
        </p:nvSpPr>
        <p:spPr>
          <a:xfrm>
            <a:off x="3249201" y="2252513"/>
            <a:ext cx="3072167" cy="707886"/>
          </a:xfrm>
          <a:prstGeom prst="rect">
            <a:avLst/>
          </a:prstGeom>
        </p:spPr>
        <p:txBody>
          <a:bodyPr wrap="square">
            <a:spAutoFit/>
          </a:bodyPr>
          <a:lstStyle/>
          <a:p>
            <a:r>
              <a:rPr lang="en-GB" sz="2000" b="1" dirty="0">
                <a:solidFill>
                  <a:srgbClr val="FF0000"/>
                </a:solidFill>
                <a:latin typeface="Times New Roman" panose="02020603050405020304" pitchFamily="18" charset="0"/>
                <a:cs typeface="Times New Roman" panose="02020603050405020304" pitchFamily="18" charset="0"/>
              </a:rPr>
              <a:t>Di</a:t>
            </a:r>
            <a:r>
              <a:rPr lang="en-GB" sz="2000" b="1" dirty="0">
                <a:latin typeface="Times New Roman" panose="02020603050405020304" pitchFamily="18" charset="0"/>
                <a:cs typeface="Times New Roman" panose="02020603050405020304" pitchFamily="18" charset="0"/>
              </a:rPr>
              <a:t>nitrogen </a:t>
            </a:r>
            <a:r>
              <a:rPr lang="en-GB" sz="2000" b="1" dirty="0">
                <a:solidFill>
                  <a:srgbClr val="FF0000"/>
                </a:solidFill>
                <a:latin typeface="Times New Roman" panose="02020603050405020304" pitchFamily="18" charset="0"/>
                <a:cs typeface="Times New Roman" panose="02020603050405020304" pitchFamily="18" charset="0"/>
              </a:rPr>
              <a:t>Mon</a:t>
            </a:r>
            <a:r>
              <a:rPr lang="en-GB" sz="2000" b="1" dirty="0">
                <a:latin typeface="Times New Roman" panose="02020603050405020304" pitchFamily="18" charset="0"/>
                <a:cs typeface="Times New Roman" panose="02020603050405020304" pitchFamily="18" charset="0"/>
              </a:rPr>
              <a:t>oxide </a:t>
            </a:r>
          </a:p>
          <a:p>
            <a:r>
              <a:rPr lang="en-GB" sz="2000" b="1" dirty="0">
                <a:latin typeface="Times New Roman" panose="02020603050405020304" pitchFamily="18" charset="0"/>
                <a:cs typeface="Times New Roman" panose="02020603050405020304" pitchFamily="18" charset="0"/>
              </a:rPr>
              <a:t>N</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O</a:t>
            </a:r>
            <a:endParaRPr lang="en-GB" sz="2000" b="1" baseline="-250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991E5E73-77D1-4872-9722-CEF37FD0AB85}"/>
              </a:ext>
            </a:extLst>
          </p:cNvPr>
          <p:cNvSpPr/>
          <p:nvPr/>
        </p:nvSpPr>
        <p:spPr>
          <a:xfrm>
            <a:off x="192713" y="2949824"/>
            <a:ext cx="3072167" cy="707886"/>
          </a:xfrm>
          <a:prstGeom prst="rect">
            <a:avLst/>
          </a:prstGeom>
        </p:spPr>
        <p:txBody>
          <a:bodyPr wrap="square">
            <a:spAutoFit/>
          </a:bodyPr>
          <a:lstStyle/>
          <a:p>
            <a:r>
              <a:rPr lang="en-GB" sz="2000" b="1" dirty="0">
                <a:solidFill>
                  <a:srgbClr val="FF0000"/>
                </a:solidFill>
                <a:latin typeface="Times New Roman" panose="02020603050405020304" pitchFamily="18" charset="0"/>
                <a:cs typeface="Times New Roman" panose="02020603050405020304" pitchFamily="18" charset="0"/>
              </a:rPr>
              <a:t>Di</a:t>
            </a:r>
            <a:r>
              <a:rPr lang="en-GB" sz="2000" b="1" dirty="0">
                <a:latin typeface="Times New Roman" panose="02020603050405020304" pitchFamily="18" charset="0"/>
                <a:cs typeface="Times New Roman" panose="02020603050405020304" pitchFamily="18" charset="0"/>
              </a:rPr>
              <a:t>nitrogen </a:t>
            </a:r>
            <a:r>
              <a:rPr lang="en-GB" sz="2000" b="1" dirty="0">
                <a:solidFill>
                  <a:srgbClr val="FF0000"/>
                </a:solidFill>
                <a:latin typeface="Times New Roman" panose="02020603050405020304" pitchFamily="18" charset="0"/>
                <a:cs typeface="Times New Roman" panose="02020603050405020304" pitchFamily="18" charset="0"/>
              </a:rPr>
              <a:t>Tri</a:t>
            </a:r>
            <a:r>
              <a:rPr lang="en-GB" sz="2000" b="1" dirty="0">
                <a:latin typeface="Times New Roman" panose="02020603050405020304" pitchFamily="18" charset="0"/>
                <a:cs typeface="Times New Roman" panose="02020603050405020304" pitchFamily="18" charset="0"/>
              </a:rPr>
              <a:t>oxide </a:t>
            </a:r>
          </a:p>
          <a:p>
            <a:r>
              <a:rPr lang="en-GB" sz="2000" b="1" dirty="0">
                <a:latin typeface="Times New Roman" panose="02020603050405020304" pitchFamily="18" charset="0"/>
                <a:cs typeface="Times New Roman" panose="02020603050405020304" pitchFamily="18" charset="0"/>
              </a:rPr>
              <a:t>N</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O</a:t>
            </a:r>
            <a:r>
              <a:rPr lang="en-GB" sz="2000" b="1" baseline="-25000" dirty="0">
                <a:latin typeface="Times New Roman" panose="02020603050405020304" pitchFamily="18" charset="0"/>
                <a:cs typeface="Times New Roman" panose="02020603050405020304" pitchFamily="18" charset="0"/>
              </a:rPr>
              <a:t>3</a:t>
            </a:r>
          </a:p>
        </p:txBody>
      </p:sp>
      <p:sp>
        <p:nvSpPr>
          <p:cNvPr id="17" name="Rectangle 16">
            <a:extLst>
              <a:ext uri="{FF2B5EF4-FFF2-40B4-BE49-F238E27FC236}">
                <a16:creationId xmlns:a16="http://schemas.microsoft.com/office/drawing/2014/main" id="{E3F3ECC1-32C2-4BB3-A4A2-4BA93985044A}"/>
              </a:ext>
            </a:extLst>
          </p:cNvPr>
          <p:cNvSpPr/>
          <p:nvPr/>
        </p:nvSpPr>
        <p:spPr>
          <a:xfrm>
            <a:off x="213672" y="3732549"/>
            <a:ext cx="3072167" cy="707886"/>
          </a:xfrm>
          <a:prstGeom prst="rect">
            <a:avLst/>
          </a:prstGeom>
        </p:spPr>
        <p:txBody>
          <a:bodyPr wrap="square">
            <a:spAutoFit/>
          </a:bodyPr>
          <a:lstStyle/>
          <a:p>
            <a:r>
              <a:rPr lang="en-GB" sz="2000" b="1" dirty="0">
                <a:solidFill>
                  <a:srgbClr val="FF0000"/>
                </a:solidFill>
                <a:latin typeface="Times New Roman" panose="02020603050405020304" pitchFamily="18" charset="0"/>
                <a:cs typeface="Times New Roman" panose="02020603050405020304" pitchFamily="18" charset="0"/>
              </a:rPr>
              <a:t>Di</a:t>
            </a:r>
            <a:r>
              <a:rPr lang="en-GB" sz="2000" b="1" dirty="0">
                <a:latin typeface="Times New Roman" panose="02020603050405020304" pitchFamily="18" charset="0"/>
                <a:cs typeface="Times New Roman" panose="02020603050405020304" pitchFamily="18" charset="0"/>
              </a:rPr>
              <a:t>nitrogen </a:t>
            </a:r>
            <a:r>
              <a:rPr lang="en-GB" sz="2000" b="1" dirty="0">
                <a:solidFill>
                  <a:srgbClr val="FF0000"/>
                </a:solidFill>
                <a:latin typeface="Times New Roman" panose="02020603050405020304" pitchFamily="18" charset="0"/>
                <a:cs typeface="Times New Roman" panose="02020603050405020304" pitchFamily="18" charset="0"/>
              </a:rPr>
              <a:t>Tetr</a:t>
            </a:r>
            <a:r>
              <a:rPr lang="en-GB" sz="2000" b="1" dirty="0">
                <a:latin typeface="Times New Roman" panose="02020603050405020304" pitchFamily="18" charset="0"/>
                <a:cs typeface="Times New Roman" panose="02020603050405020304" pitchFamily="18" charset="0"/>
              </a:rPr>
              <a:t>oxide </a:t>
            </a:r>
          </a:p>
          <a:p>
            <a:r>
              <a:rPr lang="en-GB" sz="2000" b="1" dirty="0">
                <a:latin typeface="Times New Roman" panose="02020603050405020304" pitchFamily="18" charset="0"/>
                <a:cs typeface="Times New Roman" panose="02020603050405020304" pitchFamily="18" charset="0"/>
              </a:rPr>
              <a:t>N</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O</a:t>
            </a:r>
            <a:r>
              <a:rPr lang="en-GB" sz="2000" b="1" baseline="-25000" dirty="0">
                <a:latin typeface="Times New Roman" panose="02020603050405020304" pitchFamily="18" charset="0"/>
                <a:cs typeface="Times New Roman" panose="02020603050405020304" pitchFamily="18" charset="0"/>
              </a:rPr>
              <a:t>4</a:t>
            </a:r>
          </a:p>
        </p:txBody>
      </p:sp>
      <p:sp>
        <p:nvSpPr>
          <p:cNvPr id="18" name="Rectangle 17">
            <a:extLst>
              <a:ext uri="{FF2B5EF4-FFF2-40B4-BE49-F238E27FC236}">
                <a16:creationId xmlns:a16="http://schemas.microsoft.com/office/drawing/2014/main" id="{7856C419-DD0E-4BA1-B19D-7A8104BE5119}"/>
              </a:ext>
            </a:extLst>
          </p:cNvPr>
          <p:cNvSpPr/>
          <p:nvPr/>
        </p:nvSpPr>
        <p:spPr>
          <a:xfrm>
            <a:off x="3233483" y="2993071"/>
            <a:ext cx="3072167" cy="707886"/>
          </a:xfrm>
          <a:prstGeom prst="rect">
            <a:avLst/>
          </a:prstGeom>
        </p:spPr>
        <p:txBody>
          <a:bodyPr wrap="square">
            <a:spAutoFit/>
          </a:bodyPr>
          <a:lstStyle/>
          <a:p>
            <a:r>
              <a:rPr lang="en-GB" sz="2000" b="1" dirty="0">
                <a:solidFill>
                  <a:srgbClr val="FF0000"/>
                </a:solidFill>
                <a:latin typeface="Times New Roman" panose="02020603050405020304" pitchFamily="18" charset="0"/>
                <a:cs typeface="Times New Roman" panose="02020603050405020304" pitchFamily="18" charset="0"/>
              </a:rPr>
              <a:t>Di</a:t>
            </a:r>
            <a:r>
              <a:rPr lang="en-GB" sz="2000" b="1" dirty="0">
                <a:latin typeface="Times New Roman" panose="02020603050405020304" pitchFamily="18" charset="0"/>
                <a:cs typeface="Times New Roman" panose="02020603050405020304" pitchFamily="18" charset="0"/>
              </a:rPr>
              <a:t>nitrogen </a:t>
            </a:r>
            <a:r>
              <a:rPr lang="en-GB" sz="2000" b="1" dirty="0">
                <a:solidFill>
                  <a:srgbClr val="FF0000"/>
                </a:solidFill>
                <a:latin typeface="Times New Roman" panose="02020603050405020304" pitchFamily="18" charset="0"/>
                <a:cs typeface="Times New Roman" panose="02020603050405020304" pitchFamily="18" charset="0"/>
              </a:rPr>
              <a:t>Tri</a:t>
            </a:r>
            <a:r>
              <a:rPr lang="en-GB" sz="2000" b="1" dirty="0">
                <a:latin typeface="Times New Roman" panose="02020603050405020304" pitchFamily="18" charset="0"/>
                <a:cs typeface="Times New Roman" panose="02020603050405020304" pitchFamily="18" charset="0"/>
              </a:rPr>
              <a:t>oxide </a:t>
            </a:r>
          </a:p>
          <a:p>
            <a:r>
              <a:rPr lang="en-GB" sz="2000" b="1" dirty="0">
                <a:latin typeface="Times New Roman" panose="02020603050405020304" pitchFamily="18" charset="0"/>
                <a:cs typeface="Times New Roman" panose="02020603050405020304" pitchFamily="18" charset="0"/>
              </a:rPr>
              <a:t>N</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O</a:t>
            </a:r>
            <a:r>
              <a:rPr lang="en-GB" sz="2000" b="1" baseline="-25000" dirty="0">
                <a:latin typeface="Times New Roman" panose="02020603050405020304" pitchFamily="18" charset="0"/>
                <a:cs typeface="Times New Roman" panose="02020603050405020304" pitchFamily="18" charset="0"/>
              </a:rPr>
              <a:t>3</a:t>
            </a:r>
          </a:p>
        </p:txBody>
      </p:sp>
      <p:sp>
        <p:nvSpPr>
          <p:cNvPr id="19" name="Rectangle 18">
            <a:extLst>
              <a:ext uri="{FF2B5EF4-FFF2-40B4-BE49-F238E27FC236}">
                <a16:creationId xmlns:a16="http://schemas.microsoft.com/office/drawing/2014/main" id="{5D8CBED3-DB94-4A23-AB5F-F247881AED86}"/>
              </a:ext>
            </a:extLst>
          </p:cNvPr>
          <p:cNvSpPr/>
          <p:nvPr/>
        </p:nvSpPr>
        <p:spPr>
          <a:xfrm>
            <a:off x="3223044" y="3705976"/>
            <a:ext cx="3072167" cy="707886"/>
          </a:xfrm>
          <a:prstGeom prst="rect">
            <a:avLst/>
          </a:prstGeom>
        </p:spPr>
        <p:txBody>
          <a:bodyPr wrap="square">
            <a:spAutoFit/>
          </a:bodyPr>
          <a:lstStyle/>
          <a:p>
            <a:r>
              <a:rPr lang="en-GB" sz="2000" b="1" dirty="0">
                <a:solidFill>
                  <a:srgbClr val="FF0000"/>
                </a:solidFill>
                <a:latin typeface="Times New Roman" panose="02020603050405020304" pitchFamily="18" charset="0"/>
                <a:cs typeface="Times New Roman" panose="02020603050405020304" pitchFamily="18" charset="0"/>
              </a:rPr>
              <a:t>Di</a:t>
            </a:r>
            <a:r>
              <a:rPr lang="en-GB" sz="2000" b="1" dirty="0">
                <a:latin typeface="Times New Roman" panose="02020603050405020304" pitchFamily="18" charset="0"/>
                <a:cs typeface="Times New Roman" panose="02020603050405020304" pitchFamily="18" charset="0"/>
              </a:rPr>
              <a:t>nitrogen </a:t>
            </a:r>
            <a:r>
              <a:rPr lang="en-GB" sz="2000" b="1" dirty="0">
                <a:solidFill>
                  <a:srgbClr val="FF0000"/>
                </a:solidFill>
                <a:latin typeface="Times New Roman" panose="02020603050405020304" pitchFamily="18" charset="0"/>
                <a:cs typeface="Times New Roman" panose="02020603050405020304" pitchFamily="18" charset="0"/>
              </a:rPr>
              <a:t>Pent</a:t>
            </a:r>
            <a:r>
              <a:rPr lang="en-GB" sz="2000" b="1" dirty="0">
                <a:latin typeface="Times New Roman" panose="02020603050405020304" pitchFamily="18" charset="0"/>
                <a:cs typeface="Times New Roman" panose="02020603050405020304" pitchFamily="18" charset="0"/>
              </a:rPr>
              <a:t>oxide </a:t>
            </a:r>
          </a:p>
          <a:p>
            <a:r>
              <a:rPr lang="en-GB" sz="2000" b="1" dirty="0">
                <a:latin typeface="Times New Roman" panose="02020603050405020304" pitchFamily="18" charset="0"/>
                <a:cs typeface="Times New Roman" panose="02020603050405020304" pitchFamily="18" charset="0"/>
              </a:rPr>
              <a:t>N</a:t>
            </a:r>
            <a:r>
              <a:rPr lang="en-GB" sz="2000" b="1" baseline="-25000" dirty="0">
                <a:latin typeface="Times New Roman" panose="02020603050405020304" pitchFamily="18" charset="0"/>
                <a:cs typeface="Times New Roman" panose="02020603050405020304" pitchFamily="18" charset="0"/>
              </a:rPr>
              <a:t>2</a:t>
            </a:r>
            <a:r>
              <a:rPr lang="en-GB" sz="2000" b="1" dirty="0">
                <a:latin typeface="Times New Roman" panose="02020603050405020304" pitchFamily="18" charset="0"/>
                <a:cs typeface="Times New Roman" panose="02020603050405020304" pitchFamily="18" charset="0"/>
              </a:rPr>
              <a:t>O</a:t>
            </a:r>
            <a:r>
              <a:rPr lang="en-GB" sz="2000" b="1" baseline="-25000" dirty="0">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19933371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421B-8502-4B8A-B40F-F4764240D0F4}"/>
              </a:ext>
            </a:extLst>
          </p:cNvPr>
          <p:cNvSpPr>
            <a:spLocks noGrp="1"/>
          </p:cNvSpPr>
          <p:nvPr>
            <p:ph type="title"/>
          </p:nvPr>
        </p:nvSpPr>
        <p:spPr>
          <a:xfrm>
            <a:off x="668518" y="157325"/>
            <a:ext cx="10515600" cy="709531"/>
          </a:xfrm>
        </p:spPr>
        <p:txBody>
          <a:bodyPr>
            <a:normAutofit/>
          </a:bodyPr>
          <a:lstStyle/>
          <a:p>
            <a:r>
              <a:rPr lang="en-GB" sz="3200" b="1" dirty="0">
                <a:solidFill>
                  <a:srgbClr val="FF0000"/>
                </a:solidFill>
                <a:latin typeface="Times New Roman" panose="02020603050405020304" pitchFamily="18" charset="0"/>
                <a:cs typeface="Times New Roman" panose="02020603050405020304" pitchFamily="18" charset="0"/>
              </a:rPr>
              <a:t>Practice exercise</a:t>
            </a:r>
            <a:endParaRPr lang="en-001" sz="32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EEE2F50-4AFB-452B-A618-52F1F72A598F}"/>
              </a:ext>
            </a:extLst>
          </p:cNvPr>
          <p:cNvSpPr>
            <a:spLocks noGrp="1"/>
          </p:cNvSpPr>
          <p:nvPr>
            <p:ph idx="1"/>
          </p:nvPr>
        </p:nvSpPr>
        <p:spPr>
          <a:xfrm>
            <a:off x="150829" y="1046378"/>
            <a:ext cx="11033289" cy="4678098"/>
          </a:xfrm>
        </p:spPr>
        <p:txBody>
          <a:bodyPr/>
          <a:lstStyle/>
          <a:p>
            <a:r>
              <a:rPr lang="en-GB" dirty="0"/>
              <a:t>Name the following Covalent compounds</a:t>
            </a:r>
          </a:p>
          <a:p>
            <a:endParaRPr lang="en-GB" dirty="0"/>
          </a:p>
          <a:p>
            <a:pPr marL="0" indent="0">
              <a:buNone/>
            </a:pPr>
            <a:endParaRPr lang="en-GB" dirty="0"/>
          </a:p>
          <a:p>
            <a:r>
              <a:rPr lang="en-GB" dirty="0"/>
              <a:t>Write the formulas of the following covalent compounds</a:t>
            </a:r>
          </a:p>
          <a:p>
            <a:endParaRPr lang="en-GB" dirty="0"/>
          </a:p>
          <a:p>
            <a:endParaRPr lang="en-GB" dirty="0"/>
          </a:p>
          <a:p>
            <a:endParaRPr lang="en-GB" dirty="0"/>
          </a:p>
          <a:p>
            <a:r>
              <a:rPr lang="en-US" dirty="0">
                <a:solidFill>
                  <a:srgbClr val="231F20"/>
                </a:solidFill>
                <a:latin typeface="Times-Roman"/>
              </a:rPr>
              <a:t>Name the following ionic compounds:</a:t>
            </a:r>
            <a:endParaRPr lang="en-GB" dirty="0"/>
          </a:p>
          <a:p>
            <a:endParaRPr lang="en-001" dirty="0"/>
          </a:p>
        </p:txBody>
      </p:sp>
      <p:sp>
        <p:nvSpPr>
          <p:cNvPr id="4" name="Rectangle 3">
            <a:extLst>
              <a:ext uri="{FF2B5EF4-FFF2-40B4-BE49-F238E27FC236}">
                <a16:creationId xmlns:a16="http://schemas.microsoft.com/office/drawing/2014/main" id="{4AB98073-9CB3-4CE8-87E3-2BE03C15A8D6}"/>
              </a:ext>
            </a:extLst>
          </p:cNvPr>
          <p:cNvSpPr/>
          <p:nvPr/>
        </p:nvSpPr>
        <p:spPr>
          <a:xfrm>
            <a:off x="6794607" y="1716829"/>
            <a:ext cx="991148" cy="830997"/>
          </a:xfrm>
          <a:prstGeom prst="rect">
            <a:avLst/>
          </a:prstGeom>
        </p:spPr>
        <p:txBody>
          <a:bodyPr wrap="square">
            <a:spAutoFit/>
          </a:bodyPr>
          <a:lstStyle/>
          <a:p>
            <a:r>
              <a:rPr lang="en-GB" sz="2400" b="1" dirty="0">
                <a:latin typeface="Times New Roman" panose="02020603050405020304" pitchFamily="18" charset="0"/>
                <a:cs typeface="Times New Roman" panose="02020603050405020304" pitchFamily="18" charset="0"/>
              </a:rPr>
              <a:t>Cl</a:t>
            </a:r>
            <a:r>
              <a:rPr lang="en-GB" sz="2400" b="1" baseline="-25000" dirty="0">
                <a:latin typeface="Times New Roman" panose="02020603050405020304" pitchFamily="18" charset="0"/>
                <a:cs typeface="Times New Roman" panose="02020603050405020304" pitchFamily="18" charset="0"/>
              </a:rPr>
              <a:t>2</a:t>
            </a:r>
            <a:r>
              <a:rPr lang="en-GB" sz="2400" b="1" dirty="0">
                <a:latin typeface="Times New Roman" panose="02020603050405020304" pitchFamily="18" charset="0"/>
                <a:cs typeface="Times New Roman" panose="02020603050405020304" pitchFamily="18" charset="0"/>
              </a:rPr>
              <a:t>O</a:t>
            </a:r>
            <a:r>
              <a:rPr lang="en-GB" sz="2400" b="1" baseline="-25000" dirty="0">
                <a:latin typeface="Times New Roman" panose="02020603050405020304" pitchFamily="18" charset="0"/>
                <a:cs typeface="Times New Roman" panose="02020603050405020304" pitchFamily="18" charset="0"/>
              </a:rPr>
              <a:t>7</a:t>
            </a:r>
          </a:p>
          <a:p>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84B5F94-E6DE-4560-AA2B-9C2DD2F34A22}"/>
              </a:ext>
            </a:extLst>
          </p:cNvPr>
          <p:cNvSpPr/>
          <p:nvPr/>
        </p:nvSpPr>
        <p:spPr>
          <a:xfrm>
            <a:off x="346407" y="3281155"/>
            <a:ext cx="4040985" cy="1133965"/>
          </a:xfrm>
          <a:prstGeom prst="rect">
            <a:avLst/>
          </a:prstGeom>
        </p:spPr>
        <p:txBody>
          <a:bodyPr wrap="square">
            <a:spAutoFit/>
          </a:bodyPr>
          <a:lstStyle/>
          <a:p>
            <a:pPr>
              <a:lnSpc>
                <a:spcPct val="150000"/>
              </a:lnSpc>
            </a:pPr>
            <a:r>
              <a:rPr lang="en-GB" sz="2400" b="1" dirty="0" err="1">
                <a:latin typeface="Times New Roman" panose="02020603050405020304" pitchFamily="18" charset="0"/>
                <a:cs typeface="Times New Roman" panose="02020603050405020304" pitchFamily="18" charset="0"/>
              </a:rPr>
              <a:t>Tetraphosphorus</a:t>
            </a:r>
            <a:r>
              <a:rPr lang="en-GB" sz="2400" b="1" dirty="0">
                <a:latin typeface="Times New Roman" panose="02020603050405020304" pitchFamily="18" charset="0"/>
                <a:cs typeface="Times New Roman" panose="02020603050405020304" pitchFamily="18" charset="0"/>
              </a:rPr>
              <a:t> </a:t>
            </a:r>
            <a:r>
              <a:rPr lang="en-GB" sz="2400" b="1" dirty="0">
                <a:solidFill>
                  <a:srgbClr val="FF0000"/>
                </a:solidFill>
                <a:latin typeface="Times New Roman" panose="02020603050405020304" pitchFamily="18" charset="0"/>
                <a:cs typeface="Times New Roman" panose="02020603050405020304" pitchFamily="18" charset="0"/>
              </a:rPr>
              <a:t>hex</a:t>
            </a:r>
            <a:r>
              <a:rPr lang="en-GB" sz="2400" b="1" dirty="0">
                <a:latin typeface="Times New Roman" panose="02020603050405020304" pitchFamily="18" charset="0"/>
                <a:cs typeface="Times New Roman" panose="02020603050405020304" pitchFamily="18" charset="0"/>
              </a:rPr>
              <a:t>oxide</a:t>
            </a:r>
            <a:endParaRPr lang="en-GB" sz="2400" b="1" baseline="-25000" dirty="0">
              <a:latin typeface="Times New Roman" panose="02020603050405020304" pitchFamily="18" charset="0"/>
              <a:cs typeface="Times New Roman" panose="02020603050405020304" pitchFamily="18" charset="0"/>
            </a:endParaRPr>
          </a:p>
          <a:p>
            <a:pPr>
              <a:lnSpc>
                <a:spcPct val="150000"/>
              </a:lnSpc>
            </a:pPr>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2D47601-E77B-4B5E-95FB-7D17746943B2}"/>
              </a:ext>
            </a:extLst>
          </p:cNvPr>
          <p:cNvSpPr/>
          <p:nvPr/>
        </p:nvSpPr>
        <p:spPr>
          <a:xfrm>
            <a:off x="4387392" y="3346002"/>
            <a:ext cx="3508320" cy="1133965"/>
          </a:xfrm>
          <a:prstGeom prst="rect">
            <a:avLst/>
          </a:prstGeom>
        </p:spPr>
        <p:txBody>
          <a:bodyPr wrap="square">
            <a:spAutoFit/>
          </a:bodyPr>
          <a:lstStyle/>
          <a:p>
            <a:pPr>
              <a:lnSpc>
                <a:spcPct val="150000"/>
              </a:lnSpc>
            </a:pPr>
            <a:r>
              <a:rPr lang="en-GB" sz="2400" b="1" dirty="0">
                <a:latin typeface="Times New Roman" panose="02020603050405020304" pitchFamily="18" charset="0"/>
                <a:cs typeface="Times New Roman" panose="02020603050405020304" pitchFamily="18" charset="0"/>
              </a:rPr>
              <a:t>Phosphorus </a:t>
            </a:r>
            <a:r>
              <a:rPr lang="en-GB" sz="2400" b="1" dirty="0">
                <a:solidFill>
                  <a:srgbClr val="FF0000"/>
                </a:solidFill>
                <a:latin typeface="Times New Roman" panose="02020603050405020304" pitchFamily="18" charset="0"/>
                <a:cs typeface="Times New Roman" panose="02020603050405020304" pitchFamily="18" charset="0"/>
              </a:rPr>
              <a:t>Tri</a:t>
            </a:r>
            <a:r>
              <a:rPr lang="en-GB" sz="2400" b="1" dirty="0">
                <a:latin typeface="Times New Roman" panose="02020603050405020304" pitchFamily="18" charset="0"/>
                <a:cs typeface="Times New Roman" panose="02020603050405020304" pitchFamily="18" charset="0"/>
              </a:rPr>
              <a:t>chloride</a:t>
            </a:r>
            <a:endParaRPr lang="en-GB" sz="2400" b="1" baseline="-25000" dirty="0">
              <a:latin typeface="Times New Roman" panose="02020603050405020304" pitchFamily="18" charset="0"/>
              <a:cs typeface="Times New Roman" panose="02020603050405020304" pitchFamily="18" charset="0"/>
            </a:endParaRPr>
          </a:p>
          <a:p>
            <a:pPr>
              <a:lnSpc>
                <a:spcPct val="150000"/>
              </a:lnSpc>
            </a:pPr>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E387E5E-D2F2-4B27-9E09-7978A149E0D7}"/>
              </a:ext>
            </a:extLst>
          </p:cNvPr>
          <p:cNvSpPr/>
          <p:nvPr/>
        </p:nvSpPr>
        <p:spPr>
          <a:xfrm>
            <a:off x="8622504" y="1735700"/>
            <a:ext cx="1070346" cy="830997"/>
          </a:xfrm>
          <a:prstGeom prst="rect">
            <a:avLst/>
          </a:prstGeom>
        </p:spPr>
        <p:txBody>
          <a:bodyPr wrap="square">
            <a:spAutoFit/>
          </a:bodyPr>
          <a:lstStyle/>
          <a:p>
            <a:r>
              <a:rPr lang="en-GB" sz="2400" b="1" dirty="0">
                <a:latin typeface="Times New Roman" panose="02020603050405020304" pitchFamily="18" charset="0"/>
                <a:cs typeface="Times New Roman" panose="02020603050405020304" pitchFamily="18" charset="0"/>
              </a:rPr>
              <a:t>N</a:t>
            </a:r>
            <a:r>
              <a:rPr lang="en-GB" sz="2400" b="1" baseline="-25000" dirty="0">
                <a:latin typeface="Times New Roman" panose="02020603050405020304" pitchFamily="18" charset="0"/>
                <a:cs typeface="Times New Roman" panose="02020603050405020304" pitchFamily="18" charset="0"/>
              </a:rPr>
              <a:t>2</a:t>
            </a:r>
            <a:r>
              <a:rPr lang="en-GB" sz="2400" b="1" dirty="0">
                <a:latin typeface="Times New Roman" panose="02020603050405020304" pitchFamily="18" charset="0"/>
                <a:cs typeface="Times New Roman" panose="02020603050405020304" pitchFamily="18" charset="0"/>
              </a:rPr>
              <a:t>O</a:t>
            </a:r>
            <a:r>
              <a:rPr lang="en-GB" sz="2400" b="1" baseline="-25000" dirty="0">
                <a:latin typeface="Times New Roman" panose="02020603050405020304" pitchFamily="18" charset="0"/>
                <a:cs typeface="Times New Roman" panose="02020603050405020304" pitchFamily="18" charset="0"/>
              </a:rPr>
              <a:t>3</a:t>
            </a:r>
          </a:p>
          <a:p>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A523690-9326-4310-9468-DB5CDD4DB1BE}"/>
              </a:ext>
            </a:extLst>
          </p:cNvPr>
          <p:cNvSpPr/>
          <p:nvPr/>
        </p:nvSpPr>
        <p:spPr>
          <a:xfrm>
            <a:off x="5243772" y="1735700"/>
            <a:ext cx="859233" cy="830997"/>
          </a:xfrm>
          <a:prstGeom prst="rect">
            <a:avLst/>
          </a:prstGeom>
        </p:spPr>
        <p:txBody>
          <a:bodyPr wrap="square">
            <a:spAutoFit/>
          </a:bodyPr>
          <a:lstStyle/>
          <a:p>
            <a:r>
              <a:rPr lang="en-GB" sz="2400" b="1" dirty="0">
                <a:latin typeface="Times New Roman" panose="02020603050405020304" pitchFamily="18" charset="0"/>
                <a:cs typeface="Times New Roman" panose="02020603050405020304" pitchFamily="18" charset="0"/>
              </a:rPr>
              <a:t>P</a:t>
            </a:r>
            <a:r>
              <a:rPr lang="en-GB" sz="2400" b="1" baseline="-25000" dirty="0">
                <a:latin typeface="Times New Roman" panose="02020603050405020304" pitchFamily="18" charset="0"/>
                <a:cs typeface="Times New Roman" panose="02020603050405020304" pitchFamily="18" charset="0"/>
              </a:rPr>
              <a:t>4</a:t>
            </a:r>
            <a:r>
              <a:rPr lang="en-GB" sz="2400" b="1" dirty="0">
                <a:latin typeface="Times New Roman" panose="02020603050405020304" pitchFamily="18" charset="0"/>
                <a:cs typeface="Times New Roman" panose="02020603050405020304" pitchFamily="18" charset="0"/>
              </a:rPr>
              <a:t>S</a:t>
            </a:r>
            <a:r>
              <a:rPr lang="en-GB" sz="2400" b="1" baseline="-25000" dirty="0">
                <a:latin typeface="Times New Roman" panose="02020603050405020304" pitchFamily="18" charset="0"/>
                <a:cs typeface="Times New Roman" panose="02020603050405020304" pitchFamily="18" charset="0"/>
              </a:rPr>
              <a:t>10</a:t>
            </a:r>
          </a:p>
          <a:p>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9C559FE-5E14-4A9D-80DC-5DAB78771081}"/>
              </a:ext>
            </a:extLst>
          </p:cNvPr>
          <p:cNvSpPr/>
          <p:nvPr/>
        </p:nvSpPr>
        <p:spPr>
          <a:xfrm>
            <a:off x="3396244" y="1695403"/>
            <a:ext cx="991148" cy="830997"/>
          </a:xfrm>
          <a:prstGeom prst="rect">
            <a:avLst/>
          </a:prstGeom>
        </p:spPr>
        <p:txBody>
          <a:bodyPr wrap="square">
            <a:spAutoFit/>
          </a:bodyPr>
          <a:lstStyle/>
          <a:p>
            <a:r>
              <a:rPr lang="en-GB" sz="2400" b="1" dirty="0">
                <a:latin typeface="Times New Roman" panose="02020603050405020304" pitchFamily="18" charset="0"/>
                <a:cs typeface="Times New Roman" panose="02020603050405020304" pitchFamily="18" charset="0"/>
              </a:rPr>
              <a:t>CF</a:t>
            </a:r>
            <a:r>
              <a:rPr lang="en-GB" sz="2400" b="1" baseline="-25000" dirty="0">
                <a:latin typeface="Times New Roman" panose="02020603050405020304" pitchFamily="18" charset="0"/>
                <a:cs typeface="Times New Roman" panose="02020603050405020304" pitchFamily="18" charset="0"/>
              </a:rPr>
              <a:t>4</a:t>
            </a:r>
          </a:p>
          <a:p>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563E203-A581-4533-B0D0-99B27EAF8F09}"/>
              </a:ext>
            </a:extLst>
          </p:cNvPr>
          <p:cNvSpPr/>
          <p:nvPr/>
        </p:nvSpPr>
        <p:spPr>
          <a:xfrm>
            <a:off x="1624512" y="1695403"/>
            <a:ext cx="915352" cy="830997"/>
          </a:xfrm>
          <a:prstGeom prst="rect">
            <a:avLst/>
          </a:prstGeom>
        </p:spPr>
        <p:txBody>
          <a:bodyPr wrap="square">
            <a:spAutoFit/>
          </a:bodyPr>
          <a:lstStyle/>
          <a:p>
            <a:r>
              <a:rPr lang="en-GB" sz="2400" b="1" dirty="0">
                <a:latin typeface="Times New Roman" panose="02020603050405020304" pitchFamily="18" charset="0"/>
                <a:cs typeface="Times New Roman" panose="02020603050405020304" pitchFamily="18" charset="0"/>
              </a:rPr>
              <a:t>SF</a:t>
            </a:r>
            <a:r>
              <a:rPr lang="en-GB" sz="2400" b="1" baseline="-25000" dirty="0">
                <a:latin typeface="Times New Roman" panose="02020603050405020304" pitchFamily="18" charset="0"/>
                <a:cs typeface="Times New Roman" panose="02020603050405020304" pitchFamily="18" charset="0"/>
              </a:rPr>
              <a:t>6</a:t>
            </a:r>
          </a:p>
          <a:p>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871F965-A116-409B-94B5-A51AB38BA2A6}"/>
              </a:ext>
            </a:extLst>
          </p:cNvPr>
          <p:cNvSpPr/>
          <p:nvPr/>
        </p:nvSpPr>
        <p:spPr>
          <a:xfrm>
            <a:off x="838987" y="5169875"/>
            <a:ext cx="2103126" cy="830997"/>
          </a:xfrm>
          <a:prstGeom prst="rect">
            <a:avLst/>
          </a:prstGeom>
        </p:spPr>
        <p:txBody>
          <a:bodyPr wrap="square">
            <a:spAutoFit/>
          </a:bodyPr>
          <a:lstStyle/>
          <a:p>
            <a:r>
              <a:rPr lang="en-US" sz="2400" dirty="0">
                <a:solidFill>
                  <a:srgbClr val="231F20"/>
                </a:solidFill>
                <a:latin typeface="Times-Roman"/>
              </a:rPr>
              <a:t>(a) </a:t>
            </a:r>
            <a:r>
              <a:rPr lang="en-GB" sz="2400" b="1" dirty="0">
                <a:latin typeface="Times New Roman" panose="02020603050405020304" pitchFamily="18" charset="0"/>
                <a:cs typeface="Times New Roman" panose="02020603050405020304" pitchFamily="18" charset="0"/>
              </a:rPr>
              <a:t>Ca(NO</a:t>
            </a:r>
            <a:r>
              <a:rPr lang="en-GB" sz="2400" b="1" baseline="-25000" dirty="0">
                <a:latin typeface="Times New Roman" panose="02020603050405020304" pitchFamily="18" charset="0"/>
                <a:cs typeface="Times New Roman" panose="02020603050405020304" pitchFamily="18" charset="0"/>
              </a:rPr>
              <a:t>3</a:t>
            </a:r>
            <a:r>
              <a:rPr lang="en-GB" sz="2400" b="1" dirty="0">
                <a:latin typeface="Times New Roman" panose="02020603050405020304" pitchFamily="18" charset="0"/>
                <a:cs typeface="Times New Roman" panose="02020603050405020304" pitchFamily="18" charset="0"/>
              </a:rPr>
              <a:t>)</a:t>
            </a:r>
            <a:r>
              <a:rPr lang="en-GB" sz="2400" b="1" baseline="-25000" dirty="0">
                <a:latin typeface="Times New Roman" panose="02020603050405020304" pitchFamily="18" charset="0"/>
                <a:cs typeface="Times New Roman" panose="02020603050405020304" pitchFamily="18" charset="0"/>
              </a:rPr>
              <a:t>2</a:t>
            </a:r>
          </a:p>
          <a:p>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AF4C217D-D09D-4EE9-9A5D-90B685131D94}"/>
              </a:ext>
            </a:extLst>
          </p:cNvPr>
          <p:cNvSpPr/>
          <p:nvPr/>
        </p:nvSpPr>
        <p:spPr>
          <a:xfrm>
            <a:off x="3630271" y="5191909"/>
            <a:ext cx="1386287" cy="830997"/>
          </a:xfrm>
          <a:prstGeom prst="rect">
            <a:avLst/>
          </a:prstGeom>
        </p:spPr>
        <p:txBody>
          <a:bodyPr wrap="square">
            <a:spAutoFit/>
          </a:bodyPr>
          <a:lstStyle/>
          <a:p>
            <a:r>
              <a:rPr lang="en-US" sz="2400" dirty="0">
                <a:solidFill>
                  <a:srgbClr val="231F20"/>
                </a:solidFill>
                <a:latin typeface="Times-Roman"/>
              </a:rPr>
              <a:t>(b) </a:t>
            </a:r>
            <a:r>
              <a:rPr lang="en-GB" sz="2400" b="1" dirty="0">
                <a:latin typeface="Times New Roman" panose="02020603050405020304" pitchFamily="18" charset="0"/>
                <a:cs typeface="Times New Roman" panose="02020603050405020304" pitchFamily="18" charset="0"/>
              </a:rPr>
              <a:t>Na</a:t>
            </a:r>
            <a:r>
              <a:rPr lang="en-GB" sz="2400" b="1" baseline="-25000" dirty="0">
                <a:latin typeface="Times New Roman" panose="02020603050405020304" pitchFamily="18" charset="0"/>
                <a:cs typeface="Times New Roman" panose="02020603050405020304" pitchFamily="18" charset="0"/>
              </a:rPr>
              <a:t>2</a:t>
            </a:r>
            <a:r>
              <a:rPr lang="en-GB" sz="2400" b="1" dirty="0">
                <a:latin typeface="Times New Roman" panose="02020603050405020304" pitchFamily="18" charset="0"/>
                <a:cs typeface="Times New Roman" panose="02020603050405020304" pitchFamily="18" charset="0"/>
              </a:rPr>
              <a:t>O</a:t>
            </a:r>
            <a:endParaRPr lang="en-GB" sz="2400" b="1" baseline="-25000" dirty="0">
              <a:latin typeface="Times New Roman" panose="02020603050405020304" pitchFamily="18" charset="0"/>
              <a:cs typeface="Times New Roman" panose="02020603050405020304" pitchFamily="18" charset="0"/>
            </a:endParaRPr>
          </a:p>
          <a:p>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89319D7-224E-4316-8538-E5DD347A19EE}"/>
              </a:ext>
            </a:extLst>
          </p:cNvPr>
          <p:cNvSpPr/>
          <p:nvPr/>
        </p:nvSpPr>
        <p:spPr>
          <a:xfrm>
            <a:off x="5964811" y="5162597"/>
            <a:ext cx="1661474" cy="830997"/>
          </a:xfrm>
          <a:prstGeom prst="rect">
            <a:avLst/>
          </a:prstGeom>
        </p:spPr>
        <p:txBody>
          <a:bodyPr wrap="square">
            <a:spAutoFit/>
          </a:bodyPr>
          <a:lstStyle/>
          <a:p>
            <a:r>
              <a:rPr lang="en-US" sz="2400" dirty="0">
                <a:solidFill>
                  <a:srgbClr val="231F20"/>
                </a:solidFill>
                <a:latin typeface="Times-Roman"/>
              </a:rPr>
              <a:t>(c) </a:t>
            </a:r>
            <a:r>
              <a:rPr lang="en-GB" sz="2400" b="1" dirty="0">
                <a:latin typeface="Times New Roman" panose="02020603050405020304" pitchFamily="18" charset="0"/>
                <a:cs typeface="Times New Roman" panose="02020603050405020304" pitchFamily="18" charset="0"/>
              </a:rPr>
              <a:t>Ag</a:t>
            </a:r>
            <a:r>
              <a:rPr lang="en-GB" sz="2400" b="1" baseline="-25000" dirty="0">
                <a:latin typeface="Times New Roman" panose="02020603050405020304" pitchFamily="18" charset="0"/>
                <a:cs typeface="Times New Roman" panose="02020603050405020304" pitchFamily="18" charset="0"/>
              </a:rPr>
              <a:t>3</a:t>
            </a:r>
            <a:r>
              <a:rPr lang="en-GB" sz="2400" b="1" dirty="0">
                <a:latin typeface="Times New Roman" panose="02020603050405020304" pitchFamily="18" charset="0"/>
                <a:cs typeface="Times New Roman" panose="02020603050405020304" pitchFamily="18" charset="0"/>
              </a:rPr>
              <a:t>PO</a:t>
            </a:r>
            <a:r>
              <a:rPr lang="en-GB" sz="2400" b="1" baseline="-25000" dirty="0">
                <a:latin typeface="Times New Roman" panose="02020603050405020304" pitchFamily="18" charset="0"/>
                <a:cs typeface="Times New Roman" panose="02020603050405020304" pitchFamily="18" charset="0"/>
              </a:rPr>
              <a:t>4</a:t>
            </a:r>
          </a:p>
          <a:p>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1E212D41-89CA-4F79-AB03-AB9B1F16C242}"/>
              </a:ext>
            </a:extLst>
          </p:cNvPr>
          <p:cNvSpPr/>
          <p:nvPr/>
        </p:nvSpPr>
        <p:spPr>
          <a:xfrm>
            <a:off x="7972722" y="5151450"/>
            <a:ext cx="1831154" cy="830997"/>
          </a:xfrm>
          <a:prstGeom prst="rect">
            <a:avLst/>
          </a:prstGeom>
        </p:spPr>
        <p:txBody>
          <a:bodyPr wrap="square">
            <a:spAutoFit/>
          </a:bodyPr>
          <a:lstStyle/>
          <a:p>
            <a:r>
              <a:rPr lang="en-US" sz="2400" dirty="0">
                <a:solidFill>
                  <a:srgbClr val="231F20"/>
                </a:solidFill>
                <a:latin typeface="Times-Roman"/>
              </a:rPr>
              <a:t>(d) </a:t>
            </a:r>
            <a:r>
              <a:rPr lang="en-GB" sz="2400" b="1" dirty="0">
                <a:latin typeface="Times New Roman" panose="02020603050405020304" pitchFamily="18" charset="0"/>
                <a:cs typeface="Times New Roman" panose="02020603050405020304" pitchFamily="18" charset="0"/>
              </a:rPr>
              <a:t>CuSO</a:t>
            </a:r>
            <a:r>
              <a:rPr lang="en-GB" sz="2400" b="1" baseline="-25000" dirty="0">
                <a:latin typeface="Times New Roman" panose="02020603050405020304" pitchFamily="18" charset="0"/>
                <a:cs typeface="Times New Roman" panose="02020603050405020304" pitchFamily="18" charset="0"/>
              </a:rPr>
              <a:t>4</a:t>
            </a:r>
          </a:p>
          <a:p>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E749F90E-7389-4F7E-9EDE-052B7EF30A91}"/>
              </a:ext>
            </a:extLst>
          </p:cNvPr>
          <p:cNvSpPr/>
          <p:nvPr/>
        </p:nvSpPr>
        <p:spPr>
          <a:xfrm>
            <a:off x="7938690" y="3328353"/>
            <a:ext cx="3508320" cy="1133965"/>
          </a:xfrm>
          <a:prstGeom prst="rect">
            <a:avLst/>
          </a:prstGeom>
        </p:spPr>
        <p:txBody>
          <a:bodyPr wrap="square">
            <a:spAutoFit/>
          </a:bodyPr>
          <a:lstStyle/>
          <a:p>
            <a:pPr>
              <a:lnSpc>
                <a:spcPct val="150000"/>
              </a:lnSpc>
            </a:pPr>
            <a:r>
              <a:rPr lang="en-GB" sz="2400" b="1" dirty="0">
                <a:latin typeface="Times New Roman" panose="02020603050405020304" pitchFamily="18" charset="0"/>
                <a:cs typeface="Times New Roman" panose="02020603050405020304" pitchFamily="18" charset="0"/>
              </a:rPr>
              <a:t>Silicon </a:t>
            </a:r>
            <a:r>
              <a:rPr lang="en-GB" sz="2400" b="1" dirty="0">
                <a:solidFill>
                  <a:srgbClr val="FF0000"/>
                </a:solidFill>
                <a:latin typeface="Times New Roman" panose="02020603050405020304" pitchFamily="18" charset="0"/>
                <a:cs typeface="Times New Roman" panose="02020603050405020304" pitchFamily="18" charset="0"/>
              </a:rPr>
              <a:t>Tetra</a:t>
            </a:r>
            <a:r>
              <a:rPr lang="en-GB" sz="2400" b="1" dirty="0">
                <a:latin typeface="Times New Roman" panose="02020603050405020304" pitchFamily="18" charset="0"/>
                <a:cs typeface="Times New Roman" panose="02020603050405020304" pitchFamily="18" charset="0"/>
              </a:rPr>
              <a:t>chloride</a:t>
            </a:r>
            <a:endParaRPr lang="en-GB" sz="2400" b="1" baseline="-25000" dirty="0">
              <a:latin typeface="Times New Roman" panose="02020603050405020304" pitchFamily="18" charset="0"/>
              <a:cs typeface="Times New Roman" panose="02020603050405020304" pitchFamily="18" charset="0"/>
            </a:endParaRPr>
          </a:p>
          <a:p>
            <a:pPr>
              <a:lnSpc>
                <a:spcPct val="150000"/>
              </a:lnSpc>
            </a:pPr>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98624157-8C6E-4044-9E2E-F8FF359EA922}"/>
              </a:ext>
            </a:extLst>
          </p:cNvPr>
          <p:cNvSpPr/>
          <p:nvPr/>
        </p:nvSpPr>
        <p:spPr>
          <a:xfrm>
            <a:off x="746528" y="6044940"/>
            <a:ext cx="11033288" cy="461665"/>
          </a:xfrm>
          <a:prstGeom prst="rect">
            <a:avLst/>
          </a:prstGeom>
        </p:spPr>
        <p:txBody>
          <a:bodyPr wrap="square">
            <a:spAutoFit/>
          </a:bodyPr>
          <a:lstStyle/>
          <a:p>
            <a:r>
              <a:rPr lang="en-US" sz="2400" dirty="0">
                <a:solidFill>
                  <a:srgbClr val="231F20"/>
                </a:solidFill>
                <a:latin typeface="Times New Roman" panose="02020603050405020304" pitchFamily="18" charset="0"/>
                <a:cs typeface="Times New Roman" panose="02020603050405020304" pitchFamily="18" charset="0"/>
              </a:rPr>
              <a:t>(f) Cu(NO</a:t>
            </a:r>
            <a:r>
              <a:rPr lang="en-US" sz="1000" dirty="0">
                <a:solidFill>
                  <a:srgbClr val="231F20"/>
                </a:solidFill>
                <a:latin typeface="Times New Roman" panose="02020603050405020304" pitchFamily="18" charset="0"/>
                <a:cs typeface="Times New Roman" panose="02020603050405020304" pitchFamily="18" charset="0"/>
              </a:rPr>
              <a:t>3</a:t>
            </a:r>
            <a:r>
              <a:rPr lang="en-US" sz="2400" dirty="0">
                <a:solidFill>
                  <a:srgbClr val="231F20"/>
                </a:solidFill>
                <a:latin typeface="Times New Roman" panose="02020603050405020304" pitchFamily="18" charset="0"/>
                <a:cs typeface="Times New Roman" panose="02020603050405020304" pitchFamily="18" charset="0"/>
              </a:rPr>
              <a:t>)</a:t>
            </a:r>
            <a:r>
              <a:rPr lang="en-US" sz="1000" dirty="0">
                <a:solidFill>
                  <a:srgbClr val="231F20"/>
                </a:solidFill>
                <a:latin typeface="Times New Roman" panose="02020603050405020304" pitchFamily="18" charset="0"/>
                <a:cs typeface="Times New Roman" panose="02020603050405020304" pitchFamily="18" charset="0"/>
              </a:rPr>
              <a:t>2</a:t>
            </a:r>
            <a:r>
              <a:rPr lang="en-US" sz="2400" dirty="0">
                <a:solidFill>
                  <a:srgbClr val="231F20"/>
                </a:solidFill>
                <a:latin typeface="Times New Roman" panose="02020603050405020304" pitchFamily="18" charset="0"/>
                <a:cs typeface="Times New Roman" panose="02020603050405020304" pitchFamily="18" charset="0"/>
              </a:rPr>
              <a:t>                 (g) KH</a:t>
            </a:r>
            <a:r>
              <a:rPr lang="en-US" sz="1000" dirty="0">
                <a:solidFill>
                  <a:srgbClr val="231F20"/>
                </a:solidFill>
                <a:latin typeface="Times New Roman" panose="02020603050405020304" pitchFamily="18" charset="0"/>
                <a:cs typeface="Times New Roman" panose="02020603050405020304" pitchFamily="18" charset="0"/>
              </a:rPr>
              <a:t>2</a:t>
            </a:r>
            <a:r>
              <a:rPr lang="en-US" sz="2400" dirty="0">
                <a:solidFill>
                  <a:srgbClr val="231F20"/>
                </a:solidFill>
                <a:latin typeface="Times New Roman" panose="02020603050405020304" pitchFamily="18" charset="0"/>
                <a:cs typeface="Times New Roman" panose="02020603050405020304" pitchFamily="18" charset="0"/>
              </a:rPr>
              <a:t>PO</a:t>
            </a:r>
            <a:r>
              <a:rPr lang="en-US" sz="1000" dirty="0">
                <a:solidFill>
                  <a:srgbClr val="231F20"/>
                </a:solidFill>
                <a:latin typeface="Times New Roman" panose="02020603050405020304" pitchFamily="18" charset="0"/>
                <a:cs typeface="Times New Roman" panose="02020603050405020304" pitchFamily="18" charset="0"/>
              </a:rPr>
              <a:t>4</a:t>
            </a:r>
            <a:r>
              <a:rPr lang="en-US" sz="2400" dirty="0">
                <a:solidFill>
                  <a:srgbClr val="231F20"/>
                </a:solidFill>
                <a:latin typeface="Times New Roman" panose="02020603050405020304" pitchFamily="18" charset="0"/>
                <a:cs typeface="Times New Roman" panose="02020603050405020304" pitchFamily="18" charset="0"/>
              </a:rPr>
              <a:t>             (h) NH</a:t>
            </a:r>
            <a:r>
              <a:rPr lang="en-US" sz="1000" dirty="0">
                <a:solidFill>
                  <a:srgbClr val="231F20"/>
                </a:solidFill>
                <a:latin typeface="Times New Roman" panose="02020603050405020304" pitchFamily="18" charset="0"/>
                <a:cs typeface="Times New Roman" panose="02020603050405020304" pitchFamily="18" charset="0"/>
              </a:rPr>
              <a:t>4</a:t>
            </a:r>
            <a:r>
              <a:rPr lang="en-US" sz="2400" dirty="0">
                <a:solidFill>
                  <a:srgbClr val="231F20"/>
                </a:solidFill>
                <a:latin typeface="Times New Roman" panose="02020603050405020304" pitchFamily="18" charset="0"/>
                <a:cs typeface="Times New Roman" panose="02020603050405020304" pitchFamily="18" charset="0"/>
              </a:rPr>
              <a:t>ClO</a:t>
            </a:r>
            <a:r>
              <a:rPr lang="en-US" sz="1000" dirty="0">
                <a:solidFill>
                  <a:srgbClr val="231F20"/>
                </a:solidFill>
                <a:latin typeface="Times New Roman" panose="02020603050405020304" pitchFamily="18" charset="0"/>
                <a:cs typeface="Times New Roman" panose="02020603050405020304" pitchFamily="18" charset="0"/>
              </a:rPr>
              <a:t>3	</a:t>
            </a:r>
            <a:r>
              <a:rPr lang="en-US" sz="2400" dirty="0">
                <a:solidFill>
                  <a:srgbClr val="231F20"/>
                </a:solidFill>
                <a:latin typeface="Times New Roman" panose="02020603050405020304" pitchFamily="18" charset="0"/>
                <a:cs typeface="Times New Roman" panose="02020603050405020304" pitchFamily="18" charset="0"/>
              </a:rPr>
              <a:t> (</a:t>
            </a:r>
            <a:r>
              <a:rPr lang="en-US" sz="2400" dirty="0" err="1">
                <a:solidFill>
                  <a:srgbClr val="231F20"/>
                </a:solidFill>
                <a:latin typeface="Times New Roman" panose="02020603050405020304" pitchFamily="18" charset="0"/>
                <a:cs typeface="Times New Roman" panose="02020603050405020304" pitchFamily="18" charset="0"/>
              </a:rPr>
              <a:t>i</a:t>
            </a:r>
            <a:r>
              <a:rPr lang="en-US" sz="2400" dirty="0">
                <a:solidFill>
                  <a:srgbClr val="231F20"/>
                </a:solidFill>
                <a:latin typeface="Times New Roman" panose="02020603050405020304" pitchFamily="18" charset="0"/>
                <a:cs typeface="Times New Roman" panose="02020603050405020304" pitchFamily="18" charset="0"/>
              </a:rPr>
              <a:t>) Lithium sulfite</a:t>
            </a:r>
            <a:endParaRPr lang="en-001" sz="24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C3C99F04-E760-4FFC-8634-EC6C7134A2ED}"/>
              </a:ext>
            </a:extLst>
          </p:cNvPr>
          <p:cNvSpPr/>
          <p:nvPr/>
        </p:nvSpPr>
        <p:spPr>
          <a:xfrm>
            <a:off x="9848429" y="5109059"/>
            <a:ext cx="2192742" cy="830997"/>
          </a:xfrm>
          <a:prstGeom prst="rect">
            <a:avLst/>
          </a:prstGeom>
        </p:spPr>
        <p:txBody>
          <a:bodyPr wrap="square">
            <a:spAutoFit/>
          </a:bodyPr>
          <a:lstStyle/>
          <a:p>
            <a:r>
              <a:rPr lang="en-US" sz="2400" dirty="0">
                <a:solidFill>
                  <a:srgbClr val="231F20"/>
                </a:solidFill>
                <a:latin typeface="Times-Roman"/>
              </a:rPr>
              <a:t>(e) </a:t>
            </a:r>
            <a:r>
              <a:rPr lang="en-GB" sz="2400" b="1" dirty="0">
                <a:latin typeface="Times New Roman" panose="02020603050405020304" pitchFamily="18" charset="0"/>
                <a:cs typeface="Times New Roman" panose="02020603050405020304" pitchFamily="18" charset="0"/>
              </a:rPr>
              <a:t>Lead oxide</a:t>
            </a:r>
            <a:endParaRPr lang="en-GB" sz="2400" b="1" baseline="-25000" dirty="0">
              <a:latin typeface="Times New Roman" panose="02020603050405020304" pitchFamily="18" charset="0"/>
              <a:cs typeface="Times New Roman" panose="02020603050405020304" pitchFamily="18" charset="0"/>
            </a:endParaRPr>
          </a:p>
          <a:p>
            <a:r>
              <a:rPr lang="en-GB" sz="2400" b="1" dirty="0">
                <a:solidFill>
                  <a:srgbClr val="FF0000"/>
                </a:solidFill>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765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25F7D4-4F56-4EF2-98F4-41FBEC42A0FE}"/>
              </a:ext>
            </a:extLst>
          </p:cNvPr>
          <p:cNvPicPr>
            <a:picLocks noChangeAspect="1"/>
          </p:cNvPicPr>
          <p:nvPr/>
        </p:nvPicPr>
        <p:blipFill>
          <a:blip r:embed="rId2"/>
          <a:stretch>
            <a:fillRect/>
          </a:stretch>
        </p:blipFill>
        <p:spPr>
          <a:xfrm>
            <a:off x="101864" y="430357"/>
            <a:ext cx="5337401" cy="6401335"/>
          </a:xfrm>
          <a:prstGeom prst="rect">
            <a:avLst/>
          </a:prstGeom>
        </p:spPr>
      </p:pic>
      <p:sp>
        <p:nvSpPr>
          <p:cNvPr id="7" name="Content Placeholder 6">
            <a:extLst>
              <a:ext uri="{FF2B5EF4-FFF2-40B4-BE49-F238E27FC236}">
                <a16:creationId xmlns:a16="http://schemas.microsoft.com/office/drawing/2014/main" id="{16CDDA00-57AE-4B6E-9E0D-487D8108A909}"/>
              </a:ext>
            </a:extLst>
          </p:cNvPr>
          <p:cNvSpPr>
            <a:spLocks noGrp="1"/>
          </p:cNvSpPr>
          <p:nvPr>
            <p:ph idx="1"/>
          </p:nvPr>
        </p:nvSpPr>
        <p:spPr>
          <a:xfrm>
            <a:off x="5603455" y="167146"/>
            <a:ext cx="5062195" cy="650449"/>
          </a:xfrm>
        </p:spPr>
        <p:txBody>
          <a:bodyPr>
            <a:normAutofit/>
          </a:bodyPr>
          <a:lstStyle/>
          <a:p>
            <a:pPr marL="0" indent="0">
              <a:buNone/>
            </a:pPr>
            <a:r>
              <a:rPr lang="en-GB" b="1" dirty="0">
                <a:latin typeface="Times New Roman" panose="02020603050405020304" pitchFamily="18" charset="0"/>
                <a:cs typeface="Times New Roman" panose="02020603050405020304" pitchFamily="18" charset="0"/>
              </a:rPr>
              <a:t>Important anions and cations</a:t>
            </a:r>
          </a:p>
        </p:txBody>
      </p:sp>
      <p:pic>
        <p:nvPicPr>
          <p:cNvPr id="8" name="Picture 7">
            <a:extLst>
              <a:ext uri="{FF2B5EF4-FFF2-40B4-BE49-F238E27FC236}">
                <a16:creationId xmlns:a16="http://schemas.microsoft.com/office/drawing/2014/main" id="{FD3F3B09-229A-40B0-8749-3B268B5EC39C}"/>
              </a:ext>
            </a:extLst>
          </p:cNvPr>
          <p:cNvPicPr>
            <a:picLocks noChangeAspect="1"/>
          </p:cNvPicPr>
          <p:nvPr/>
        </p:nvPicPr>
        <p:blipFill>
          <a:blip r:embed="rId3"/>
          <a:stretch>
            <a:fillRect/>
          </a:stretch>
        </p:blipFill>
        <p:spPr>
          <a:xfrm>
            <a:off x="4077106" y="5302904"/>
            <a:ext cx="8114894" cy="1528788"/>
          </a:xfrm>
          <a:prstGeom prst="rect">
            <a:avLst/>
          </a:prstGeom>
        </p:spPr>
      </p:pic>
      <p:pic>
        <p:nvPicPr>
          <p:cNvPr id="9" name="Picture 8">
            <a:extLst>
              <a:ext uri="{FF2B5EF4-FFF2-40B4-BE49-F238E27FC236}">
                <a16:creationId xmlns:a16="http://schemas.microsoft.com/office/drawing/2014/main" id="{89B7F0D5-735F-40CB-B36B-FE4D049D1C71}"/>
              </a:ext>
            </a:extLst>
          </p:cNvPr>
          <p:cNvPicPr>
            <a:picLocks noChangeAspect="1"/>
          </p:cNvPicPr>
          <p:nvPr/>
        </p:nvPicPr>
        <p:blipFill>
          <a:blip r:embed="rId4"/>
          <a:stretch>
            <a:fillRect/>
          </a:stretch>
        </p:blipFill>
        <p:spPr>
          <a:xfrm>
            <a:off x="7076387" y="2859200"/>
            <a:ext cx="3200400" cy="2419350"/>
          </a:xfrm>
          <a:prstGeom prst="rect">
            <a:avLst/>
          </a:prstGeom>
        </p:spPr>
      </p:pic>
      <p:pic>
        <p:nvPicPr>
          <p:cNvPr id="10" name="Picture 9">
            <a:extLst>
              <a:ext uri="{FF2B5EF4-FFF2-40B4-BE49-F238E27FC236}">
                <a16:creationId xmlns:a16="http://schemas.microsoft.com/office/drawing/2014/main" id="{859DB2DA-A9C8-4403-92C6-1F520AB03711}"/>
              </a:ext>
            </a:extLst>
          </p:cNvPr>
          <p:cNvPicPr>
            <a:picLocks noChangeAspect="1"/>
          </p:cNvPicPr>
          <p:nvPr/>
        </p:nvPicPr>
        <p:blipFill>
          <a:blip r:embed="rId5"/>
          <a:stretch>
            <a:fillRect/>
          </a:stretch>
        </p:blipFill>
        <p:spPr>
          <a:xfrm>
            <a:off x="6393104" y="751795"/>
            <a:ext cx="4845055" cy="2180636"/>
          </a:xfrm>
          <a:prstGeom prst="rect">
            <a:avLst/>
          </a:prstGeom>
        </p:spPr>
      </p:pic>
    </p:spTree>
    <p:extLst>
      <p:ext uri="{BB962C8B-B14F-4D97-AF65-F5344CB8AC3E}">
        <p14:creationId xmlns:p14="http://schemas.microsoft.com/office/powerpoint/2010/main" val="767383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858C-95A5-4B88-94F4-D34990144B47}"/>
              </a:ext>
            </a:extLst>
          </p:cNvPr>
          <p:cNvSpPr>
            <a:spLocks noGrp="1"/>
          </p:cNvSpPr>
          <p:nvPr>
            <p:ph type="title"/>
          </p:nvPr>
        </p:nvSpPr>
        <p:spPr>
          <a:xfrm>
            <a:off x="838200" y="259237"/>
            <a:ext cx="10515600" cy="315912"/>
          </a:xfrm>
        </p:spPr>
        <p:txBody>
          <a:bodyPr>
            <a:noAutofit/>
          </a:bodyPr>
          <a:lstStyle/>
          <a:p>
            <a:r>
              <a:rPr lang="en-US" sz="3200" b="1" dirty="0">
                <a:latin typeface="Times New Roman" panose="02020603050405020304" pitchFamily="18" charset="0"/>
                <a:cs typeface="Times New Roman" panose="02020603050405020304" pitchFamily="18" charset="0"/>
              </a:rPr>
              <a:t>Hydrates </a:t>
            </a:r>
            <a:endParaRPr lang="en-001" sz="3200" dirty="0"/>
          </a:p>
        </p:txBody>
      </p:sp>
      <p:sp>
        <p:nvSpPr>
          <p:cNvPr id="3" name="Content Placeholder 2">
            <a:extLst>
              <a:ext uri="{FF2B5EF4-FFF2-40B4-BE49-F238E27FC236}">
                <a16:creationId xmlns:a16="http://schemas.microsoft.com/office/drawing/2014/main" id="{AF86C1A9-D766-4E4E-97AB-6CBB32640B6D}"/>
              </a:ext>
            </a:extLst>
          </p:cNvPr>
          <p:cNvSpPr>
            <a:spLocks noGrp="1"/>
          </p:cNvSpPr>
          <p:nvPr>
            <p:ph idx="1"/>
          </p:nvPr>
        </p:nvSpPr>
        <p:spPr>
          <a:xfrm>
            <a:off x="377073" y="681038"/>
            <a:ext cx="10976728" cy="5917725"/>
          </a:xfrm>
        </p:spPr>
        <p:txBody>
          <a:bodyPr>
            <a:normAutofit/>
          </a:bodyPr>
          <a:lstStyle/>
          <a:p>
            <a:r>
              <a:rPr lang="en-US" sz="2400" dirty="0">
                <a:latin typeface="Times New Roman" panose="02020603050405020304" pitchFamily="18" charset="0"/>
                <a:cs typeface="Times New Roman" panose="02020603050405020304" pitchFamily="18" charset="0"/>
              </a:rPr>
              <a:t>Hydrates are compounds that have a specific number of water molecules attached to them.</a:t>
            </a:r>
          </a:p>
          <a:p>
            <a:r>
              <a:rPr lang="en-US" sz="2400" dirty="0">
                <a:latin typeface="Times New Roman" panose="02020603050405020304" pitchFamily="18" charset="0"/>
                <a:cs typeface="Times New Roman" panose="02020603050405020304" pitchFamily="18" charset="0"/>
              </a:rPr>
              <a:t>For example, in its normal state, each unit of copper(II) sulfate has five water molecules associated with it. </a:t>
            </a:r>
          </a:p>
          <a:p>
            <a:r>
              <a:rPr lang="en-US" sz="2400" dirty="0">
                <a:latin typeface="Times New Roman" panose="02020603050405020304" pitchFamily="18" charset="0"/>
                <a:cs typeface="Times New Roman" panose="02020603050405020304" pitchFamily="18" charset="0"/>
              </a:rPr>
              <a:t>Copper(II) sulfate pentahydrate (CuSO</a:t>
            </a:r>
            <a:r>
              <a:rPr lang="en-US" sz="2400" baseline="-25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.5H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O)</a:t>
            </a:r>
          </a:p>
          <a:p>
            <a:r>
              <a:rPr lang="en-US" sz="2400" dirty="0">
                <a:latin typeface="Times New Roman" panose="02020603050405020304" pitchFamily="18" charset="0"/>
                <a:cs typeface="Times New Roman" panose="02020603050405020304" pitchFamily="18" charset="0"/>
              </a:rPr>
              <a:t>The water molecules can be driven off by heating. When this occurs, the resulting compound is CuSO</a:t>
            </a:r>
            <a:r>
              <a:rPr lang="en-US" sz="2400" baseline="-25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called anhydrous copper(II) sulfate.</a:t>
            </a:r>
          </a:p>
          <a:p>
            <a:pPr marL="0" indent="0">
              <a:buNone/>
            </a:pPr>
            <a:r>
              <a:rPr lang="en-US" sz="2400" dirty="0">
                <a:latin typeface="Times New Roman" panose="02020603050405020304" pitchFamily="18" charset="0"/>
                <a:cs typeface="Times New Roman" panose="02020603050405020304" pitchFamily="18" charset="0"/>
              </a:rPr>
              <a:t>	(BaCl</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2H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O) </a:t>
            </a:r>
            <a:r>
              <a:rPr lang="en-GB" sz="2400" dirty="0">
                <a:latin typeface="Times New Roman" panose="02020603050405020304" pitchFamily="18" charset="0"/>
                <a:cs typeface="Times New Roman" panose="02020603050405020304" pitchFamily="18" charset="0"/>
              </a:rPr>
              <a:t>barium chloride </a:t>
            </a:r>
            <a:r>
              <a:rPr lang="en-GB" sz="2400" dirty="0">
                <a:solidFill>
                  <a:srgbClr val="FF0000"/>
                </a:solidFill>
                <a:latin typeface="Times New Roman" panose="02020603050405020304" pitchFamily="18" charset="0"/>
                <a:cs typeface="Times New Roman" panose="02020603050405020304" pitchFamily="18" charset="0"/>
              </a:rPr>
              <a:t>di</a:t>
            </a:r>
            <a:r>
              <a:rPr lang="en-GB" sz="2400" dirty="0">
                <a:latin typeface="Times New Roman" panose="02020603050405020304" pitchFamily="18" charset="0"/>
                <a:cs typeface="Times New Roman" panose="02020603050405020304" pitchFamily="18" charset="0"/>
              </a:rPr>
              <a:t>hydrate</a:t>
            </a:r>
          </a:p>
          <a:p>
            <a:pPr marL="0" indent="0">
              <a:buNone/>
            </a:pPr>
            <a:r>
              <a:rPr lang="en-US" sz="2400" dirty="0">
                <a:latin typeface="Times New Roman" panose="02020603050405020304" pitchFamily="18" charset="0"/>
                <a:cs typeface="Times New Roman" panose="02020603050405020304" pitchFamily="18" charset="0"/>
              </a:rPr>
              <a:t>	(LiCl. 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O) </a:t>
            </a:r>
            <a:r>
              <a:rPr lang="en-GB" sz="2400" dirty="0">
                <a:latin typeface="Times New Roman" panose="02020603050405020304" pitchFamily="18" charset="0"/>
                <a:cs typeface="Times New Roman" panose="02020603050405020304" pitchFamily="18" charset="0"/>
              </a:rPr>
              <a:t>lithium chloride </a:t>
            </a:r>
            <a:r>
              <a:rPr lang="en-GB" sz="2400" dirty="0">
                <a:solidFill>
                  <a:srgbClr val="FF0000"/>
                </a:solidFill>
                <a:latin typeface="Times New Roman" panose="02020603050405020304" pitchFamily="18" charset="0"/>
                <a:cs typeface="Times New Roman" panose="02020603050405020304" pitchFamily="18" charset="0"/>
              </a:rPr>
              <a:t>mono</a:t>
            </a:r>
            <a:r>
              <a:rPr lang="en-GB" sz="2400" dirty="0">
                <a:latin typeface="Times New Roman" panose="02020603050405020304" pitchFamily="18" charset="0"/>
                <a:cs typeface="Times New Roman" panose="02020603050405020304" pitchFamily="18" charset="0"/>
              </a:rPr>
              <a:t>hydrate</a:t>
            </a:r>
          </a:p>
          <a:p>
            <a:pPr marL="0" indent="0">
              <a:buNone/>
            </a:pPr>
            <a:r>
              <a:rPr lang="en-US" sz="2400" dirty="0">
                <a:latin typeface="Times New Roman" panose="02020603050405020304" pitchFamily="18" charset="0"/>
                <a:cs typeface="Times New Roman" panose="02020603050405020304" pitchFamily="18" charset="0"/>
              </a:rPr>
              <a:t>	(MgSO</a:t>
            </a:r>
            <a:r>
              <a:rPr lang="en-US" sz="2400" baseline="-25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.7H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O) </a:t>
            </a:r>
            <a:r>
              <a:rPr lang="en-GB" sz="2400" dirty="0">
                <a:latin typeface="Times New Roman" panose="02020603050405020304" pitchFamily="18" charset="0"/>
                <a:cs typeface="Times New Roman" panose="02020603050405020304" pitchFamily="18" charset="0"/>
              </a:rPr>
              <a:t>magnesium sulphate </a:t>
            </a:r>
            <a:r>
              <a:rPr lang="en-GB" sz="2400" dirty="0">
                <a:solidFill>
                  <a:srgbClr val="FF0000"/>
                </a:solidFill>
                <a:latin typeface="Times New Roman" panose="02020603050405020304" pitchFamily="18" charset="0"/>
                <a:cs typeface="Times New Roman" panose="02020603050405020304" pitchFamily="18" charset="0"/>
              </a:rPr>
              <a:t>hepta</a:t>
            </a:r>
            <a:r>
              <a:rPr lang="en-GB" sz="2400" dirty="0">
                <a:latin typeface="Times New Roman" panose="02020603050405020304" pitchFamily="18" charset="0"/>
                <a:cs typeface="Times New Roman" panose="02020603050405020304" pitchFamily="18" charset="0"/>
              </a:rPr>
              <a:t>hydrate</a:t>
            </a:r>
          </a:p>
        </p:txBody>
      </p:sp>
      <p:pic>
        <p:nvPicPr>
          <p:cNvPr id="4" name="Picture 3">
            <a:extLst>
              <a:ext uri="{FF2B5EF4-FFF2-40B4-BE49-F238E27FC236}">
                <a16:creationId xmlns:a16="http://schemas.microsoft.com/office/drawing/2014/main" id="{1B0AB9AA-86D9-4403-8CB3-6C173196D4F4}"/>
              </a:ext>
            </a:extLst>
          </p:cNvPr>
          <p:cNvPicPr>
            <a:picLocks noChangeAspect="1"/>
          </p:cNvPicPr>
          <p:nvPr/>
        </p:nvPicPr>
        <p:blipFill>
          <a:blip r:embed="rId2"/>
          <a:stretch>
            <a:fillRect/>
          </a:stretch>
        </p:blipFill>
        <p:spPr>
          <a:xfrm>
            <a:off x="8477690" y="3288774"/>
            <a:ext cx="3195835" cy="2365199"/>
          </a:xfrm>
          <a:prstGeom prst="rect">
            <a:avLst/>
          </a:prstGeom>
        </p:spPr>
      </p:pic>
      <p:sp>
        <p:nvSpPr>
          <p:cNvPr id="5" name="Rectangle 4">
            <a:extLst>
              <a:ext uri="{FF2B5EF4-FFF2-40B4-BE49-F238E27FC236}">
                <a16:creationId xmlns:a16="http://schemas.microsoft.com/office/drawing/2014/main" id="{8D0B458D-20DE-4B8D-9CA6-332F61849319}"/>
              </a:ext>
            </a:extLst>
          </p:cNvPr>
          <p:cNvSpPr/>
          <p:nvPr/>
        </p:nvSpPr>
        <p:spPr>
          <a:xfrm>
            <a:off x="377073" y="5151834"/>
            <a:ext cx="7418895" cy="1446550"/>
          </a:xfrm>
          <a:prstGeom prst="rect">
            <a:avLst/>
          </a:prstGeom>
          <a:ln>
            <a:solidFill>
              <a:srgbClr val="00B050"/>
            </a:solidFill>
          </a:ln>
        </p:spPr>
        <p:txBody>
          <a:bodyPr wrap="square">
            <a:spAutoFit/>
          </a:bodyPr>
          <a:lstStyle/>
          <a:p>
            <a:r>
              <a:rPr lang="en-GB" sz="2800" b="1" dirty="0">
                <a:solidFill>
                  <a:srgbClr val="FF0000"/>
                </a:solidFill>
                <a:latin typeface="Times New Roman" panose="02020603050405020304" pitchFamily="18" charset="0"/>
                <a:cs typeface="Times New Roman" panose="02020603050405020304" pitchFamily="18" charset="0"/>
              </a:rPr>
              <a:t>Practice exercise</a:t>
            </a:r>
          </a:p>
          <a:p>
            <a:r>
              <a:rPr lang="en-GB" sz="2000" dirty="0">
                <a:latin typeface="Times New Roman" panose="02020603050405020304" pitchFamily="18" charset="0"/>
                <a:cs typeface="Times New Roman" panose="02020603050405020304" pitchFamily="18" charset="0"/>
              </a:rPr>
              <a:t>1. Coper sulphate </a:t>
            </a:r>
            <a:r>
              <a:rPr lang="en-GB" sz="2000" dirty="0">
                <a:solidFill>
                  <a:srgbClr val="FF0000"/>
                </a:solidFill>
                <a:latin typeface="Times New Roman" panose="02020603050405020304" pitchFamily="18" charset="0"/>
                <a:cs typeface="Times New Roman" panose="02020603050405020304" pitchFamily="18" charset="0"/>
              </a:rPr>
              <a:t>tri</a:t>
            </a:r>
            <a:r>
              <a:rPr lang="en-GB" sz="2000" dirty="0">
                <a:latin typeface="Times New Roman" panose="02020603050405020304" pitchFamily="18" charset="0"/>
                <a:cs typeface="Times New Roman" panose="02020603050405020304" pitchFamily="18" charset="0"/>
              </a:rPr>
              <a:t>hydrate 	</a:t>
            </a:r>
            <a:r>
              <a:rPr lang="en-GB" sz="2000" b="1" dirty="0">
                <a:latin typeface="Times New Roman" panose="02020603050405020304" pitchFamily="18" charset="0"/>
                <a:cs typeface="Times New Roman" panose="02020603050405020304" pitchFamily="18" charset="0"/>
              </a:rPr>
              <a:t>4. </a:t>
            </a:r>
            <a:r>
              <a:rPr lang="en-GB" sz="2000" dirty="0">
                <a:latin typeface="Times New Roman" panose="02020603050405020304" pitchFamily="18" charset="0"/>
                <a:cs typeface="Times New Roman" panose="02020603050405020304" pitchFamily="18" charset="0"/>
              </a:rPr>
              <a:t>CoCl</a:t>
            </a:r>
            <a:r>
              <a:rPr lang="en-GB" sz="2000" baseline="-25000" dirty="0">
                <a:latin typeface="Times New Roman" panose="02020603050405020304" pitchFamily="18" charset="0"/>
                <a:cs typeface="Times New Roman" panose="02020603050405020304" pitchFamily="18" charset="0"/>
              </a:rPr>
              <a:t>2 </a:t>
            </a:r>
            <a:r>
              <a:rPr lang="en-GB" sz="2000" dirty="0">
                <a:latin typeface="Times New Roman" panose="02020603050405020304" pitchFamily="18" charset="0"/>
                <a:cs typeface="Times New Roman" panose="02020603050405020304" pitchFamily="18" charset="0"/>
              </a:rPr>
              <a:t>. 6H</a:t>
            </a:r>
            <a:r>
              <a:rPr lang="en-GB" sz="2000" baseline="-25000" dirty="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O</a:t>
            </a:r>
          </a:p>
          <a:p>
            <a:r>
              <a:rPr lang="en-GB" sz="2000" b="1" dirty="0">
                <a:latin typeface="Times New Roman" panose="02020603050405020304" pitchFamily="18" charset="0"/>
                <a:cs typeface="Times New Roman" panose="02020603050405020304" pitchFamily="18" charset="0"/>
              </a:rPr>
              <a:t>2. </a:t>
            </a:r>
            <a:r>
              <a:rPr lang="en-GB" sz="2000" dirty="0">
                <a:latin typeface="Times New Roman" panose="02020603050405020304" pitchFamily="18" charset="0"/>
                <a:cs typeface="Times New Roman" panose="02020603050405020304" pitchFamily="18" charset="0"/>
              </a:rPr>
              <a:t>Sodium sulphate </a:t>
            </a:r>
            <a:r>
              <a:rPr lang="en-GB" sz="2000" dirty="0">
                <a:solidFill>
                  <a:srgbClr val="FF0000"/>
                </a:solidFill>
                <a:latin typeface="Times New Roman" panose="02020603050405020304" pitchFamily="18" charset="0"/>
                <a:cs typeface="Times New Roman" panose="02020603050405020304" pitchFamily="18" charset="0"/>
              </a:rPr>
              <a:t>deca</a:t>
            </a:r>
            <a:r>
              <a:rPr lang="en-GB" sz="2000" dirty="0">
                <a:latin typeface="Times New Roman" panose="02020603050405020304" pitchFamily="18" charset="0"/>
                <a:cs typeface="Times New Roman" panose="02020603050405020304" pitchFamily="18" charset="0"/>
              </a:rPr>
              <a:t>hydrate	</a:t>
            </a:r>
            <a:r>
              <a:rPr lang="en-GB" sz="2000" b="1" dirty="0">
                <a:latin typeface="Times New Roman" panose="02020603050405020304" pitchFamily="18" charset="0"/>
                <a:cs typeface="Times New Roman" panose="02020603050405020304" pitchFamily="18" charset="0"/>
              </a:rPr>
              <a:t>5. </a:t>
            </a:r>
            <a:r>
              <a:rPr lang="en-GB" sz="2000" dirty="0">
                <a:latin typeface="Times New Roman" panose="02020603050405020304" pitchFamily="18" charset="0"/>
                <a:cs typeface="Times New Roman" panose="02020603050405020304" pitchFamily="18" charset="0"/>
              </a:rPr>
              <a:t>Beryllium sulphate </a:t>
            </a:r>
            <a:r>
              <a:rPr lang="en-GB" sz="2000" dirty="0">
                <a:solidFill>
                  <a:srgbClr val="FF0000"/>
                </a:solidFill>
                <a:latin typeface="Times New Roman" panose="02020603050405020304" pitchFamily="18" charset="0"/>
                <a:cs typeface="Times New Roman" panose="02020603050405020304" pitchFamily="18" charset="0"/>
              </a:rPr>
              <a:t>tetra</a:t>
            </a:r>
            <a:r>
              <a:rPr lang="en-GB" sz="2000" dirty="0">
                <a:latin typeface="Times New Roman" panose="02020603050405020304" pitchFamily="18" charset="0"/>
                <a:cs typeface="Times New Roman" panose="02020603050405020304" pitchFamily="18" charset="0"/>
              </a:rPr>
              <a:t>hydrate </a:t>
            </a:r>
          </a:p>
          <a:p>
            <a:r>
              <a:rPr lang="en-GB" sz="2000" b="1" dirty="0">
                <a:latin typeface="Times New Roman" panose="02020603050405020304" pitchFamily="18" charset="0"/>
                <a:cs typeface="Times New Roman" panose="02020603050405020304" pitchFamily="18" charset="0"/>
              </a:rPr>
              <a:t>3. </a:t>
            </a:r>
            <a:r>
              <a:rPr lang="en-GB" sz="2000" dirty="0">
                <a:latin typeface="Times New Roman" panose="02020603050405020304" pitchFamily="18" charset="0"/>
                <a:cs typeface="Times New Roman" panose="02020603050405020304" pitchFamily="18" charset="0"/>
              </a:rPr>
              <a:t>(Na</a:t>
            </a:r>
            <a:r>
              <a:rPr lang="en-GB" sz="2000" baseline="-25000" dirty="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CO</a:t>
            </a:r>
            <a:r>
              <a:rPr lang="en-GB" sz="2000" baseline="-25000" dirty="0">
                <a:latin typeface="Times New Roman" panose="02020603050405020304" pitchFamily="18" charset="0"/>
                <a:cs typeface="Times New Roman" panose="02020603050405020304" pitchFamily="18" charset="0"/>
              </a:rPr>
              <a:t>3</a:t>
            </a:r>
            <a:r>
              <a:rPr lang="en-GB" sz="2000" dirty="0">
                <a:latin typeface="Times New Roman" panose="02020603050405020304" pitchFamily="18" charset="0"/>
                <a:cs typeface="Times New Roman" panose="02020603050405020304" pitchFamily="18" charset="0"/>
              </a:rPr>
              <a:t>∙10H</a:t>
            </a:r>
            <a:r>
              <a:rPr lang="en-GB" sz="2000" baseline="-25000" dirty="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O)		</a:t>
            </a:r>
            <a:r>
              <a:rPr lang="en-GB" sz="2000" b="1" dirty="0">
                <a:latin typeface="Times New Roman" panose="02020603050405020304" pitchFamily="18" charset="0"/>
                <a:cs typeface="Times New Roman" panose="02020603050405020304" pitchFamily="18" charset="0"/>
              </a:rPr>
              <a:t>6. </a:t>
            </a:r>
            <a:r>
              <a:rPr lang="en-GB" sz="2000" dirty="0">
                <a:latin typeface="Times New Roman" panose="02020603050405020304" pitchFamily="18" charset="0"/>
                <a:cs typeface="Times New Roman" panose="02020603050405020304" pitchFamily="18" charset="0"/>
              </a:rPr>
              <a:t>MgSO</a:t>
            </a:r>
            <a:r>
              <a:rPr lang="en-GB" sz="2000" baseline="-25000" dirty="0">
                <a:latin typeface="Times New Roman" panose="02020603050405020304" pitchFamily="18" charset="0"/>
                <a:cs typeface="Times New Roman" panose="02020603050405020304" pitchFamily="18" charset="0"/>
              </a:rPr>
              <a:t>4 </a:t>
            </a:r>
            <a:r>
              <a:rPr lang="en-GB" sz="2000" dirty="0">
                <a:latin typeface="Times New Roman" panose="02020603050405020304" pitchFamily="18" charset="0"/>
                <a:cs typeface="Times New Roman" panose="02020603050405020304" pitchFamily="18" charset="0"/>
              </a:rPr>
              <a:t>. 7H</a:t>
            </a:r>
            <a:r>
              <a:rPr lang="en-GB" sz="2000" baseline="-25000" dirty="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O</a:t>
            </a:r>
            <a:endParaRPr lang="en-001"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4209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46FE1D-EC24-4B41-B087-BCB75F0DA309}"/>
              </a:ext>
            </a:extLst>
          </p:cNvPr>
          <p:cNvPicPr>
            <a:picLocks noChangeAspect="1"/>
          </p:cNvPicPr>
          <p:nvPr/>
        </p:nvPicPr>
        <p:blipFill>
          <a:blip r:embed="rId2"/>
          <a:stretch>
            <a:fillRect/>
          </a:stretch>
        </p:blipFill>
        <p:spPr>
          <a:xfrm>
            <a:off x="5010149" y="2345468"/>
            <a:ext cx="6619875" cy="4328161"/>
          </a:xfrm>
          <a:prstGeom prst="rect">
            <a:avLst/>
          </a:prstGeom>
        </p:spPr>
      </p:pic>
      <p:sp>
        <p:nvSpPr>
          <p:cNvPr id="2" name="Title 1">
            <a:extLst>
              <a:ext uri="{FF2B5EF4-FFF2-40B4-BE49-F238E27FC236}">
                <a16:creationId xmlns:a16="http://schemas.microsoft.com/office/drawing/2014/main" id="{32550672-5D9D-4C25-B08D-D0DDAFDA67C5}"/>
              </a:ext>
            </a:extLst>
          </p:cNvPr>
          <p:cNvSpPr>
            <a:spLocks noGrp="1"/>
          </p:cNvSpPr>
          <p:nvPr>
            <p:ph type="title"/>
          </p:nvPr>
        </p:nvSpPr>
        <p:spPr>
          <a:xfrm>
            <a:off x="641408" y="224309"/>
            <a:ext cx="10515600" cy="675110"/>
          </a:xfrm>
        </p:spPr>
        <p:txBody>
          <a:bodyPr>
            <a:normAutofit/>
          </a:bodyPr>
          <a:lstStyle/>
          <a:p>
            <a:r>
              <a:rPr lang="en-GB" altLang="zh-CN" sz="3600" b="1" dirty="0">
                <a:latin typeface="Angsana New" panose="02020603050405020304" pitchFamily="18" charset="-34"/>
                <a:cs typeface="Angsana New" panose="02020603050405020304" pitchFamily="18" charset="-34"/>
              </a:rPr>
              <a:t>Elements </a:t>
            </a:r>
            <a:endParaRPr lang="zh-CN" altLang="en-US" sz="3600" b="1" dirty="0">
              <a:latin typeface="Angsana New" panose="02020603050405020304" pitchFamily="18" charset="-34"/>
              <a:cs typeface="Angsana New" panose="02020603050405020304" pitchFamily="18" charset="-34"/>
            </a:endParaRPr>
          </a:p>
        </p:txBody>
      </p:sp>
      <p:sp>
        <p:nvSpPr>
          <p:cNvPr id="3" name="Content Placeholder 2">
            <a:extLst>
              <a:ext uri="{FF2B5EF4-FFF2-40B4-BE49-F238E27FC236}">
                <a16:creationId xmlns:a16="http://schemas.microsoft.com/office/drawing/2014/main" id="{A6D207DA-2A63-44DB-AED9-A19ADC9481B4}"/>
              </a:ext>
            </a:extLst>
          </p:cNvPr>
          <p:cNvSpPr>
            <a:spLocks noGrp="1"/>
          </p:cNvSpPr>
          <p:nvPr>
            <p:ph idx="1"/>
          </p:nvPr>
        </p:nvSpPr>
        <p:spPr>
          <a:xfrm>
            <a:off x="254467" y="838899"/>
            <a:ext cx="11467302" cy="5794791"/>
          </a:xfrm>
        </p:spPr>
        <p:txBody>
          <a:bodyPr>
            <a:normAutofit/>
          </a:bodyPr>
          <a:lstStyle/>
          <a:p>
            <a:r>
              <a:rPr lang="en-US" altLang="zh-CN" sz="2400" dirty="0">
                <a:latin typeface="Angsana New" panose="02020603050405020304" pitchFamily="18" charset="-34"/>
                <a:cs typeface="Angsana New" panose="02020603050405020304" pitchFamily="18" charset="-34"/>
              </a:rPr>
              <a:t>Any substance that cannot be broken down further, into a simpler substance.</a:t>
            </a:r>
          </a:p>
          <a:p>
            <a:r>
              <a:rPr lang="en-US" altLang="zh-CN" sz="2400" dirty="0">
                <a:latin typeface="Angsana New" panose="02020603050405020304" pitchFamily="18" charset="-34"/>
                <a:cs typeface="Angsana New" panose="02020603050405020304" pitchFamily="18" charset="-34"/>
              </a:rPr>
              <a:t>Each element is made up of only one kind of </a:t>
            </a:r>
            <a:r>
              <a:rPr lang="en-US" altLang="zh-CN" sz="2400" b="1" dirty="0">
                <a:latin typeface="Angsana New" panose="02020603050405020304" pitchFamily="18" charset="-34"/>
                <a:cs typeface="Angsana New" panose="02020603050405020304" pitchFamily="18" charset="-34"/>
              </a:rPr>
              <a:t>atom</a:t>
            </a:r>
            <a:r>
              <a:rPr lang="en-US" altLang="zh-CN" sz="2400" dirty="0">
                <a:latin typeface="Angsana New" panose="02020603050405020304" pitchFamily="18" charset="-34"/>
                <a:cs typeface="Angsana New" panose="02020603050405020304" pitchFamily="18" charset="-34"/>
              </a:rPr>
              <a:t>. </a:t>
            </a:r>
          </a:p>
          <a:p>
            <a:r>
              <a:rPr lang="en-US" altLang="zh-CN" sz="2400" dirty="0">
                <a:latin typeface="Angsana New" panose="02020603050405020304" pitchFamily="18" charset="-34"/>
                <a:cs typeface="Angsana New" panose="02020603050405020304" pitchFamily="18" charset="-34"/>
              </a:rPr>
              <a:t>Elements can be classified as metals and non-metals.</a:t>
            </a:r>
          </a:p>
          <a:p>
            <a:r>
              <a:rPr lang="en-US" altLang="zh-CN" sz="2400" dirty="0">
                <a:latin typeface="Angsana New" panose="02020603050405020304" pitchFamily="18" charset="-34"/>
                <a:cs typeface="Angsana New" panose="02020603050405020304" pitchFamily="18" charset="-34"/>
              </a:rPr>
              <a:t>The names of most metals end in ‘-</a:t>
            </a:r>
            <a:r>
              <a:rPr lang="en-US" altLang="zh-CN" sz="2400" dirty="0" err="1">
                <a:latin typeface="Angsana New" panose="02020603050405020304" pitchFamily="18" charset="-34"/>
                <a:cs typeface="Angsana New" panose="02020603050405020304" pitchFamily="18" charset="-34"/>
              </a:rPr>
              <a:t>ium</a:t>
            </a:r>
            <a:r>
              <a:rPr lang="en-US" altLang="zh-CN" sz="2400" dirty="0">
                <a:latin typeface="Angsana New" panose="02020603050405020304" pitchFamily="18" charset="-34"/>
                <a:cs typeface="Angsana New" panose="02020603050405020304" pitchFamily="18" charset="-34"/>
              </a:rPr>
              <a:t>’, e.g. lith</a:t>
            </a:r>
            <a:r>
              <a:rPr lang="en-US" altLang="zh-CN" sz="2400" dirty="0">
                <a:solidFill>
                  <a:srgbClr val="FF0000"/>
                </a:solidFill>
                <a:latin typeface="Angsana New" panose="02020603050405020304" pitchFamily="18" charset="-34"/>
                <a:cs typeface="Angsana New" panose="02020603050405020304" pitchFamily="18" charset="-34"/>
              </a:rPr>
              <a:t>ium</a:t>
            </a:r>
            <a:r>
              <a:rPr lang="en-US" altLang="zh-CN" sz="2400" dirty="0">
                <a:latin typeface="Angsana New" panose="02020603050405020304" pitchFamily="18" charset="-34"/>
                <a:cs typeface="Angsana New" panose="02020603050405020304" pitchFamily="18" charset="-34"/>
              </a:rPr>
              <a:t>, sod</a:t>
            </a:r>
            <a:r>
              <a:rPr lang="en-US" altLang="zh-CN" sz="2400" dirty="0">
                <a:solidFill>
                  <a:srgbClr val="FF0000"/>
                </a:solidFill>
                <a:latin typeface="Angsana New" panose="02020603050405020304" pitchFamily="18" charset="-34"/>
                <a:cs typeface="Angsana New" panose="02020603050405020304" pitchFamily="18" charset="-34"/>
              </a:rPr>
              <a:t>ium</a:t>
            </a:r>
            <a:r>
              <a:rPr lang="en-US" altLang="zh-CN" sz="2400" dirty="0">
                <a:latin typeface="Angsana New" panose="02020603050405020304" pitchFamily="18" charset="-34"/>
                <a:cs typeface="Angsana New" panose="02020603050405020304" pitchFamily="18" charset="-34"/>
              </a:rPr>
              <a:t>, magnes</a:t>
            </a:r>
            <a:r>
              <a:rPr lang="en-US" altLang="zh-CN" sz="2400" dirty="0">
                <a:solidFill>
                  <a:srgbClr val="FF0000"/>
                </a:solidFill>
                <a:latin typeface="Angsana New" panose="02020603050405020304" pitchFamily="18" charset="-34"/>
                <a:cs typeface="Angsana New" panose="02020603050405020304" pitchFamily="18" charset="-34"/>
              </a:rPr>
              <a:t>ium</a:t>
            </a:r>
            <a:r>
              <a:rPr lang="en-US" altLang="zh-CN" sz="2400" dirty="0">
                <a:latin typeface="Angsana New" panose="02020603050405020304" pitchFamily="18" charset="-34"/>
                <a:cs typeface="Angsana New" panose="02020603050405020304" pitchFamily="18" charset="-34"/>
              </a:rPr>
              <a:t>, calc</a:t>
            </a:r>
            <a:r>
              <a:rPr lang="en-US" altLang="zh-CN" sz="2400" dirty="0">
                <a:solidFill>
                  <a:srgbClr val="FF0000"/>
                </a:solidFill>
                <a:latin typeface="Angsana New" panose="02020603050405020304" pitchFamily="18" charset="-34"/>
                <a:cs typeface="Angsana New" panose="02020603050405020304" pitchFamily="18" charset="-34"/>
              </a:rPr>
              <a:t>ium</a:t>
            </a:r>
            <a:r>
              <a:rPr lang="en-US" altLang="zh-CN" sz="2400" dirty="0">
                <a:latin typeface="Angsana New" panose="02020603050405020304" pitchFamily="18" charset="-34"/>
                <a:cs typeface="Angsana New" panose="02020603050405020304" pitchFamily="18" charset="-34"/>
              </a:rPr>
              <a:t>.</a:t>
            </a:r>
          </a:p>
          <a:p>
            <a:r>
              <a:rPr lang="en-US" altLang="zh-CN" sz="2400" dirty="0">
                <a:latin typeface="Angsana New" panose="02020603050405020304" pitchFamily="18" charset="-34"/>
                <a:cs typeface="Angsana New" panose="02020603050405020304" pitchFamily="18" charset="-34"/>
              </a:rPr>
              <a:t>Common exceptions include Sn, Pb, Fe, Co, Cu, Zn,</a:t>
            </a:r>
          </a:p>
          <a:p>
            <a:pPr marL="0" indent="0">
              <a:buNone/>
            </a:pPr>
            <a:r>
              <a:rPr lang="en-US" altLang="zh-CN" sz="2400" dirty="0">
                <a:latin typeface="Angsana New" panose="02020603050405020304" pitchFamily="18" charset="-34"/>
                <a:cs typeface="Angsana New" panose="02020603050405020304" pitchFamily="18" charset="-34"/>
              </a:rPr>
              <a:t>     W, Pt, Ag, Au.</a:t>
            </a:r>
          </a:p>
        </p:txBody>
      </p:sp>
      <p:sp>
        <p:nvSpPr>
          <p:cNvPr id="4" name="Rectangle 3">
            <a:extLst>
              <a:ext uri="{FF2B5EF4-FFF2-40B4-BE49-F238E27FC236}">
                <a16:creationId xmlns:a16="http://schemas.microsoft.com/office/drawing/2014/main" id="{D32DCD21-CF29-4DE5-A8E3-08EB671480C8}"/>
              </a:ext>
            </a:extLst>
          </p:cNvPr>
          <p:cNvSpPr/>
          <p:nvPr/>
        </p:nvSpPr>
        <p:spPr>
          <a:xfrm>
            <a:off x="7352203" y="1348377"/>
            <a:ext cx="3895724" cy="1015663"/>
          </a:xfrm>
          <a:prstGeom prst="rect">
            <a:avLst/>
          </a:prstGeom>
          <a:ln>
            <a:solidFill>
              <a:srgbClr val="FF0000"/>
            </a:solidFill>
          </a:ln>
        </p:spPr>
        <p:txBody>
          <a:bodyPr wrap="square">
            <a:spAutoFit/>
          </a:bodyPr>
          <a:lstStyle/>
          <a:p>
            <a:pPr marL="285750" indent="-285750">
              <a:buFont typeface="Arial" panose="020B0604020202020204" pitchFamily="34" charset="0"/>
              <a:buChar char="•"/>
            </a:pPr>
            <a:r>
              <a:rPr lang="zh-CN" altLang="en-US" sz="2000" dirty="0">
                <a:latin typeface="AngsanaUPC" panose="02020603050405020304" pitchFamily="18" charset="-34"/>
                <a:cs typeface="AngsanaUPC" panose="02020603050405020304" pitchFamily="18" charset="-34"/>
              </a:rPr>
              <a:t>118 elements have now been identified</a:t>
            </a:r>
            <a:r>
              <a:rPr lang="en-US" altLang="zh-CN" sz="2000" dirty="0">
                <a:latin typeface="AngsanaUPC" panose="02020603050405020304" pitchFamily="18" charset="-34"/>
                <a:cs typeface="AngsanaUPC" panose="02020603050405020304" pitchFamily="18" charset="-34"/>
              </a:rPr>
              <a:t>.</a:t>
            </a:r>
          </a:p>
          <a:p>
            <a:pPr marL="285750" indent="-285750">
              <a:buFont typeface="Arial" panose="020B0604020202020204" pitchFamily="34" charset="0"/>
              <a:buChar char="•"/>
            </a:pPr>
            <a:r>
              <a:rPr lang="en-US" altLang="zh-CN" sz="2000" dirty="0">
                <a:latin typeface="AngsanaUPC" panose="02020603050405020304" pitchFamily="18" charset="-34"/>
                <a:cs typeface="AngsanaUPC" panose="02020603050405020304" pitchFamily="18" charset="-34"/>
              </a:rPr>
              <a:t>91 elements are natural.</a:t>
            </a:r>
          </a:p>
          <a:p>
            <a:pPr marL="285750" indent="-285750">
              <a:buFont typeface="Arial" panose="020B0604020202020204" pitchFamily="34" charset="0"/>
              <a:buChar char="•"/>
            </a:pPr>
            <a:r>
              <a:rPr lang="en-US" altLang="zh-CN" sz="2000" dirty="0">
                <a:latin typeface="AngsanaUPC" panose="02020603050405020304" pitchFamily="18" charset="-34"/>
                <a:cs typeface="AngsanaUPC" panose="02020603050405020304" pitchFamily="18" charset="-34"/>
              </a:rPr>
              <a:t>27 elements are artificial</a:t>
            </a:r>
            <a:endParaRPr lang="zh-CN" altLang="en-US" sz="2000" dirty="0">
              <a:latin typeface="AngsanaUPC" panose="02020603050405020304" pitchFamily="18" charset="-34"/>
              <a:cs typeface="AngsanaUPC" panose="02020603050405020304" pitchFamily="18" charset="-34"/>
            </a:endParaRPr>
          </a:p>
        </p:txBody>
      </p:sp>
      <p:pic>
        <p:nvPicPr>
          <p:cNvPr id="8" name="Picture 7">
            <a:extLst>
              <a:ext uri="{FF2B5EF4-FFF2-40B4-BE49-F238E27FC236}">
                <a16:creationId xmlns:a16="http://schemas.microsoft.com/office/drawing/2014/main" id="{65D05331-192F-4BA5-91ED-15080B80F424}"/>
              </a:ext>
            </a:extLst>
          </p:cNvPr>
          <p:cNvPicPr>
            <a:picLocks noChangeAspect="1"/>
          </p:cNvPicPr>
          <p:nvPr/>
        </p:nvPicPr>
        <p:blipFill>
          <a:blip r:embed="rId3"/>
          <a:stretch>
            <a:fillRect/>
          </a:stretch>
        </p:blipFill>
        <p:spPr>
          <a:xfrm>
            <a:off x="470231" y="3736294"/>
            <a:ext cx="4324019" cy="2550860"/>
          </a:xfrm>
          <a:prstGeom prst="rect">
            <a:avLst/>
          </a:prstGeom>
        </p:spPr>
      </p:pic>
    </p:spTree>
    <p:extLst>
      <p:ext uri="{BB962C8B-B14F-4D97-AF65-F5344CB8AC3E}">
        <p14:creationId xmlns:p14="http://schemas.microsoft.com/office/powerpoint/2010/main" val="201743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630A-6324-45D2-BA6D-478DF496B012}"/>
              </a:ext>
            </a:extLst>
          </p:cNvPr>
          <p:cNvSpPr>
            <a:spLocks noGrp="1"/>
          </p:cNvSpPr>
          <p:nvPr>
            <p:ph type="title"/>
          </p:nvPr>
        </p:nvSpPr>
        <p:spPr>
          <a:xfrm>
            <a:off x="704823" y="197787"/>
            <a:ext cx="10515600" cy="583264"/>
          </a:xfrm>
        </p:spPr>
        <p:txBody>
          <a:bodyPr>
            <a:normAutofit fontScale="90000"/>
          </a:bodyPr>
          <a:lstStyle/>
          <a:p>
            <a:r>
              <a:rPr lang="en-GB" altLang="zh-CN" sz="3600" b="1" dirty="0">
                <a:latin typeface="Angsana New" panose="02020603050405020304" pitchFamily="18" charset="-34"/>
                <a:cs typeface="Angsana New" panose="02020603050405020304" pitchFamily="18" charset="-34"/>
              </a:rPr>
              <a:t>Matter and Energy?</a:t>
            </a:r>
            <a:endParaRPr lang="zh-CN" altLang="en-US" sz="3600" b="1" dirty="0">
              <a:latin typeface="Angsana New" panose="02020603050405020304" pitchFamily="18" charset="-34"/>
              <a:cs typeface="Angsana New" panose="02020603050405020304" pitchFamily="18" charset="-34"/>
            </a:endParaRPr>
          </a:p>
        </p:txBody>
      </p:sp>
      <p:sp>
        <p:nvSpPr>
          <p:cNvPr id="3" name="Content Placeholder 2">
            <a:extLst>
              <a:ext uri="{FF2B5EF4-FFF2-40B4-BE49-F238E27FC236}">
                <a16:creationId xmlns:a16="http://schemas.microsoft.com/office/drawing/2014/main" id="{E6CB025D-5109-4BF2-A4BE-BF0FA25FAECF}"/>
              </a:ext>
            </a:extLst>
          </p:cNvPr>
          <p:cNvSpPr>
            <a:spLocks noGrp="1"/>
          </p:cNvSpPr>
          <p:nvPr>
            <p:ph idx="1"/>
          </p:nvPr>
        </p:nvSpPr>
        <p:spPr>
          <a:xfrm>
            <a:off x="360727" y="855678"/>
            <a:ext cx="9011873" cy="5321286"/>
          </a:xfrm>
        </p:spPr>
        <p:txBody>
          <a:bodyPr>
            <a:normAutofit/>
          </a:bodyPr>
          <a:lstStyle/>
          <a:p>
            <a:r>
              <a:rPr lang="en-US" altLang="zh-CN" sz="2400" dirty="0">
                <a:latin typeface="Angsana New" panose="02020603050405020304" pitchFamily="18" charset="-34"/>
                <a:cs typeface="Angsana New" panose="02020603050405020304" pitchFamily="18" charset="-34"/>
              </a:rPr>
              <a:t>Matter includes all the </a:t>
            </a:r>
            <a:r>
              <a:rPr lang="en-US" altLang="zh-CN" sz="2400" b="1" dirty="0">
                <a:latin typeface="Angsana New" panose="02020603050405020304" pitchFamily="18" charset="-34"/>
                <a:cs typeface="Angsana New" panose="02020603050405020304" pitchFamily="18" charset="-34"/>
              </a:rPr>
              <a:t>material things </a:t>
            </a:r>
            <a:r>
              <a:rPr lang="en-US" altLang="zh-CN" sz="2400" dirty="0">
                <a:latin typeface="Angsana New" panose="02020603050405020304" pitchFamily="18" charset="-34"/>
                <a:cs typeface="Angsana New" panose="02020603050405020304" pitchFamily="18" charset="-34"/>
              </a:rPr>
              <a:t>in the universe.</a:t>
            </a:r>
          </a:p>
          <a:p>
            <a:r>
              <a:rPr lang="en-US" altLang="zh-CN" sz="2400" dirty="0">
                <a:latin typeface="Angsana New" panose="02020603050405020304" pitchFamily="18" charset="-34"/>
                <a:cs typeface="Angsana New" panose="02020603050405020304" pitchFamily="18" charset="-34"/>
              </a:rPr>
              <a:t>Matter is defined as anything that has </a:t>
            </a:r>
            <a:r>
              <a:rPr lang="en-US" altLang="zh-CN" sz="2400" b="1" dirty="0">
                <a:latin typeface="Angsana New" panose="02020603050405020304" pitchFamily="18" charset="-34"/>
                <a:cs typeface="Angsana New" panose="02020603050405020304" pitchFamily="18" charset="-34"/>
              </a:rPr>
              <a:t>mass</a:t>
            </a:r>
            <a:r>
              <a:rPr lang="en-US" altLang="zh-CN" sz="2400" dirty="0">
                <a:latin typeface="Angsana New" panose="02020603050405020304" pitchFamily="18" charset="-34"/>
                <a:cs typeface="Angsana New" panose="02020603050405020304" pitchFamily="18" charset="-34"/>
              </a:rPr>
              <a:t> and </a:t>
            </a:r>
            <a:r>
              <a:rPr lang="en-US" altLang="zh-CN" sz="2400" b="1" dirty="0">
                <a:latin typeface="Angsana New" panose="02020603050405020304" pitchFamily="18" charset="-34"/>
                <a:cs typeface="Angsana New" panose="02020603050405020304" pitchFamily="18" charset="-34"/>
              </a:rPr>
              <a:t>occupies space</a:t>
            </a:r>
            <a:r>
              <a:rPr lang="en-US" altLang="zh-CN" sz="2400" dirty="0">
                <a:latin typeface="Angsana New" panose="02020603050405020304" pitchFamily="18" charset="-34"/>
                <a:cs typeface="Angsana New" panose="02020603050405020304" pitchFamily="18" charset="-34"/>
              </a:rPr>
              <a:t>.</a:t>
            </a:r>
          </a:p>
          <a:p>
            <a:pPr lvl="1"/>
            <a:r>
              <a:rPr lang="en-US" altLang="zh-CN" dirty="0">
                <a:latin typeface="Angsana New" panose="02020603050405020304" pitchFamily="18" charset="-34"/>
                <a:cs typeface="Angsana New" panose="02020603050405020304" pitchFamily="18" charset="-34"/>
              </a:rPr>
              <a:t>The </a:t>
            </a:r>
            <a:r>
              <a:rPr lang="en-US" altLang="zh-CN" b="1" dirty="0">
                <a:latin typeface="Angsana New" panose="02020603050405020304" pitchFamily="18" charset="-34"/>
                <a:cs typeface="Angsana New" panose="02020603050405020304" pitchFamily="18" charset="-34"/>
              </a:rPr>
              <a:t>mass</a:t>
            </a:r>
            <a:r>
              <a:rPr lang="en-US" altLang="zh-CN" dirty="0">
                <a:latin typeface="Angsana New" panose="02020603050405020304" pitchFamily="18" charset="-34"/>
                <a:cs typeface="Angsana New" panose="02020603050405020304" pitchFamily="18" charset="-34"/>
              </a:rPr>
              <a:t> of an object measures how much matter is in the object. </a:t>
            </a:r>
          </a:p>
          <a:p>
            <a:r>
              <a:rPr lang="en-US" altLang="zh-CN" sz="2400" b="1" dirty="0">
                <a:latin typeface="Angsana New" panose="02020603050405020304" pitchFamily="18" charset="-34"/>
                <a:cs typeface="Angsana New" panose="02020603050405020304" pitchFamily="18" charset="-34"/>
              </a:rPr>
              <a:t>Energy</a:t>
            </a:r>
            <a:r>
              <a:rPr lang="en-US" altLang="zh-CN" sz="2400" dirty="0">
                <a:latin typeface="Angsana New" panose="02020603050405020304" pitchFamily="18" charset="-34"/>
                <a:cs typeface="Angsana New" panose="02020603050405020304" pitchFamily="18" charset="-34"/>
              </a:rPr>
              <a:t> is the capacity to do work.</a:t>
            </a:r>
          </a:p>
          <a:p>
            <a:r>
              <a:rPr lang="en-US" altLang="zh-CN" sz="2400" i="1" dirty="0">
                <a:latin typeface="Angsana New" panose="02020603050405020304" pitchFamily="18" charset="-34"/>
                <a:cs typeface="Angsana New" panose="02020603050405020304" pitchFamily="18" charset="-34"/>
              </a:rPr>
              <a:t>Energy cannot be created or destroyed, but it can be converted from one form to another</a:t>
            </a:r>
            <a:r>
              <a:rPr lang="en-US" altLang="zh-CN" sz="2400" dirty="0">
                <a:latin typeface="Angsana New" panose="02020603050405020304" pitchFamily="18" charset="-34"/>
                <a:cs typeface="Angsana New" panose="02020603050405020304" pitchFamily="18" charset="-34"/>
              </a:rPr>
              <a:t>. </a:t>
            </a:r>
            <a:r>
              <a:rPr lang="en-US" altLang="zh-CN" sz="2000" dirty="0">
                <a:solidFill>
                  <a:srgbClr val="0070C0"/>
                </a:solidFill>
                <a:latin typeface="Angsana New" panose="02020603050405020304" pitchFamily="18" charset="-34"/>
                <a:cs typeface="Angsana New" panose="02020603050405020304" pitchFamily="18" charset="-34"/>
              </a:rPr>
              <a:t>[Law of conservation of energy]</a:t>
            </a:r>
            <a:endParaRPr lang="zh-CN" altLang="en-US" sz="2000" dirty="0">
              <a:solidFill>
                <a:srgbClr val="0070C0"/>
              </a:solidFill>
              <a:latin typeface="Angsana New" panose="02020603050405020304" pitchFamily="18" charset="-34"/>
              <a:cs typeface="Angsana New" panose="02020603050405020304" pitchFamily="18" charset="-34"/>
            </a:endParaRPr>
          </a:p>
        </p:txBody>
      </p:sp>
      <p:pic>
        <p:nvPicPr>
          <p:cNvPr id="12" name="Picture 11">
            <a:extLst>
              <a:ext uri="{FF2B5EF4-FFF2-40B4-BE49-F238E27FC236}">
                <a16:creationId xmlns:a16="http://schemas.microsoft.com/office/drawing/2014/main" id="{F0740179-2ADE-49EB-B3B2-A4C0B67767B6}"/>
              </a:ext>
            </a:extLst>
          </p:cNvPr>
          <p:cNvPicPr>
            <a:picLocks noChangeAspect="1"/>
          </p:cNvPicPr>
          <p:nvPr/>
        </p:nvPicPr>
        <p:blipFill>
          <a:blip r:embed="rId2"/>
          <a:stretch>
            <a:fillRect/>
          </a:stretch>
        </p:blipFill>
        <p:spPr>
          <a:xfrm>
            <a:off x="9141036" y="2325034"/>
            <a:ext cx="2837857" cy="3964130"/>
          </a:xfrm>
          <a:prstGeom prst="rect">
            <a:avLst/>
          </a:prstGeom>
        </p:spPr>
      </p:pic>
      <p:sp>
        <p:nvSpPr>
          <p:cNvPr id="14" name="Rectangle 13">
            <a:extLst>
              <a:ext uri="{FF2B5EF4-FFF2-40B4-BE49-F238E27FC236}">
                <a16:creationId xmlns:a16="http://schemas.microsoft.com/office/drawing/2014/main" id="{552B1A47-93EA-449D-94B1-1CB63129070C}"/>
              </a:ext>
            </a:extLst>
          </p:cNvPr>
          <p:cNvSpPr/>
          <p:nvPr/>
        </p:nvSpPr>
        <p:spPr>
          <a:xfrm>
            <a:off x="452392" y="4536266"/>
            <a:ext cx="6096000" cy="1200329"/>
          </a:xfrm>
          <a:prstGeom prst="rect">
            <a:avLst/>
          </a:prstGeom>
        </p:spPr>
        <p:txBody>
          <a:bodyPr>
            <a:spAutoFit/>
          </a:bodyPr>
          <a:lstStyle/>
          <a:p>
            <a:r>
              <a:rPr lang="zh-CN" altLang="en-US" sz="2400" dirty="0">
                <a:latin typeface="Angsana New" panose="02020603050405020304" pitchFamily="18" charset="-34"/>
                <a:cs typeface="Angsana New" panose="02020603050405020304" pitchFamily="18" charset="-34"/>
              </a:rPr>
              <a:t>What desired energy conversion is exhibited by</a:t>
            </a:r>
            <a:r>
              <a:rPr lang="en-US" altLang="zh-CN" sz="2400" dirty="0">
                <a:latin typeface="Angsana New" panose="02020603050405020304" pitchFamily="18" charset="-34"/>
                <a:cs typeface="Angsana New" panose="02020603050405020304" pitchFamily="18" charset="-34"/>
              </a:rPr>
              <a:t>:</a:t>
            </a:r>
          </a:p>
          <a:p>
            <a:r>
              <a:rPr lang="zh-CN" altLang="en-US" sz="2400" dirty="0">
                <a:latin typeface="Angsana New" panose="02020603050405020304" pitchFamily="18" charset="-34"/>
                <a:cs typeface="Angsana New" panose="02020603050405020304" pitchFamily="18" charset="-34"/>
              </a:rPr>
              <a:t>(a) use of a flashlight</a:t>
            </a:r>
            <a:r>
              <a:rPr lang="en-US" altLang="zh-CN" sz="2400" dirty="0">
                <a:latin typeface="Angsana New" panose="02020603050405020304" pitchFamily="18" charset="-34"/>
                <a:cs typeface="Angsana New" panose="02020603050405020304" pitchFamily="18" charset="-34"/>
              </a:rPr>
              <a:t>?</a:t>
            </a:r>
            <a:endParaRPr lang="zh-CN" altLang="en-US" sz="2400" dirty="0">
              <a:latin typeface="Angsana New" panose="02020603050405020304" pitchFamily="18" charset="-34"/>
              <a:cs typeface="Angsana New" panose="02020603050405020304" pitchFamily="18" charset="-34"/>
            </a:endParaRPr>
          </a:p>
          <a:p>
            <a:r>
              <a:rPr lang="zh-CN" altLang="en-US" sz="2400" dirty="0">
                <a:latin typeface="Angsana New" panose="02020603050405020304" pitchFamily="18" charset="-34"/>
                <a:cs typeface="Angsana New" panose="02020603050405020304" pitchFamily="18" charset="-34"/>
              </a:rPr>
              <a:t>(b) an automobile consuming gasoline?</a:t>
            </a:r>
          </a:p>
        </p:txBody>
      </p:sp>
      <p:sp>
        <p:nvSpPr>
          <p:cNvPr id="15" name="Rectangle 14">
            <a:extLst>
              <a:ext uri="{FF2B5EF4-FFF2-40B4-BE49-F238E27FC236}">
                <a16:creationId xmlns:a16="http://schemas.microsoft.com/office/drawing/2014/main" id="{16981CE5-2394-41E3-9E3B-CC628A4C3ADF}"/>
              </a:ext>
            </a:extLst>
          </p:cNvPr>
          <p:cNvSpPr/>
          <p:nvPr/>
        </p:nvSpPr>
        <p:spPr>
          <a:xfrm>
            <a:off x="360727" y="3837988"/>
            <a:ext cx="2156360" cy="400110"/>
          </a:xfrm>
          <a:prstGeom prst="rect">
            <a:avLst/>
          </a:prstGeom>
          <a:ln>
            <a:solidFill>
              <a:srgbClr val="FF0000"/>
            </a:solidFill>
          </a:ln>
        </p:spPr>
        <p:txBody>
          <a:bodyPr wrap="none">
            <a:spAutoFit/>
          </a:bodyPr>
          <a:lstStyle/>
          <a:p>
            <a:r>
              <a:rPr lang="zh-CN" altLang="en-US" sz="2000" b="1" dirty="0"/>
              <a:t>Practice Problem</a:t>
            </a:r>
          </a:p>
        </p:txBody>
      </p:sp>
      <p:sp>
        <p:nvSpPr>
          <p:cNvPr id="16" name="Rectangle 15">
            <a:extLst>
              <a:ext uri="{FF2B5EF4-FFF2-40B4-BE49-F238E27FC236}">
                <a16:creationId xmlns:a16="http://schemas.microsoft.com/office/drawing/2014/main" id="{0CF629DA-067B-416F-A4E3-81A8488277FE}"/>
              </a:ext>
            </a:extLst>
          </p:cNvPr>
          <p:cNvSpPr/>
          <p:nvPr/>
        </p:nvSpPr>
        <p:spPr>
          <a:xfrm>
            <a:off x="9372600" y="1839154"/>
            <a:ext cx="1859805" cy="369332"/>
          </a:xfrm>
          <a:prstGeom prst="rect">
            <a:avLst/>
          </a:prstGeom>
          <a:ln>
            <a:solidFill>
              <a:srgbClr val="00B050"/>
            </a:solidFill>
          </a:ln>
        </p:spPr>
        <p:txBody>
          <a:bodyPr wrap="none">
            <a:spAutoFit/>
          </a:bodyPr>
          <a:lstStyle/>
          <a:p>
            <a:r>
              <a:rPr lang="en-US" altLang="zh-CN" b="1" dirty="0"/>
              <a:t>Types of energy</a:t>
            </a:r>
            <a:endParaRPr lang="zh-CN" altLang="en-US" b="1" dirty="0"/>
          </a:p>
        </p:txBody>
      </p:sp>
    </p:spTree>
    <p:extLst>
      <p:ext uri="{BB962C8B-B14F-4D97-AF65-F5344CB8AC3E}">
        <p14:creationId xmlns:p14="http://schemas.microsoft.com/office/powerpoint/2010/main" val="230571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6D9AB-BE74-4B3B-846A-9A83E110BF4C}"/>
              </a:ext>
            </a:extLst>
          </p:cNvPr>
          <p:cNvSpPr>
            <a:spLocks noGrp="1"/>
          </p:cNvSpPr>
          <p:nvPr>
            <p:ph type="title"/>
          </p:nvPr>
        </p:nvSpPr>
        <p:spPr>
          <a:xfrm>
            <a:off x="838200" y="365125"/>
            <a:ext cx="3743325" cy="863659"/>
          </a:xfrm>
        </p:spPr>
        <p:txBody>
          <a:bodyPr>
            <a:normAutofit/>
          </a:bodyPr>
          <a:lstStyle/>
          <a:p>
            <a:r>
              <a:rPr lang="en-US" altLang="zh-CN" sz="4000" b="1" dirty="0">
                <a:latin typeface="Angsana New" panose="02020603050405020304" pitchFamily="18" charset="-34"/>
                <a:cs typeface="Angsana New" panose="02020603050405020304" pitchFamily="18" charset="-34"/>
              </a:rPr>
              <a:t>States of Matter</a:t>
            </a:r>
            <a:endParaRPr lang="zh-CN" altLang="en-US" sz="4000" dirty="0"/>
          </a:p>
        </p:txBody>
      </p:sp>
      <p:pic>
        <p:nvPicPr>
          <p:cNvPr id="4" name="Picture 3">
            <a:extLst>
              <a:ext uri="{FF2B5EF4-FFF2-40B4-BE49-F238E27FC236}">
                <a16:creationId xmlns:a16="http://schemas.microsoft.com/office/drawing/2014/main" id="{E3EE73DF-1C30-4117-9451-85BFE4EC849C}"/>
              </a:ext>
            </a:extLst>
          </p:cNvPr>
          <p:cNvPicPr>
            <a:picLocks noChangeAspect="1"/>
          </p:cNvPicPr>
          <p:nvPr/>
        </p:nvPicPr>
        <p:blipFill>
          <a:blip r:embed="rId2"/>
          <a:stretch>
            <a:fillRect/>
          </a:stretch>
        </p:blipFill>
        <p:spPr>
          <a:xfrm>
            <a:off x="2719135" y="1742737"/>
            <a:ext cx="3313654" cy="3510896"/>
          </a:xfrm>
          <a:prstGeom prst="rect">
            <a:avLst/>
          </a:prstGeom>
        </p:spPr>
      </p:pic>
      <p:sp>
        <p:nvSpPr>
          <p:cNvPr id="5" name="Rectangle 4">
            <a:extLst>
              <a:ext uri="{FF2B5EF4-FFF2-40B4-BE49-F238E27FC236}">
                <a16:creationId xmlns:a16="http://schemas.microsoft.com/office/drawing/2014/main" id="{0FB84FD9-3688-4F67-8BD4-C7FBB288C695}"/>
              </a:ext>
            </a:extLst>
          </p:cNvPr>
          <p:cNvSpPr/>
          <p:nvPr/>
        </p:nvSpPr>
        <p:spPr>
          <a:xfrm>
            <a:off x="6096000" y="3378411"/>
            <a:ext cx="4505464" cy="1200329"/>
          </a:xfrm>
          <a:prstGeom prst="rect">
            <a:avLst/>
          </a:prstGeom>
        </p:spPr>
        <p:txBody>
          <a:bodyPr wrap="square">
            <a:spAutoFit/>
          </a:bodyPr>
          <a:lstStyle/>
          <a:p>
            <a:r>
              <a:rPr lang="en-US" altLang="zh-CN" sz="2400" b="1" dirty="0">
                <a:solidFill>
                  <a:srgbClr val="C00000"/>
                </a:solidFill>
                <a:latin typeface="Angsana New" panose="02020603050405020304" pitchFamily="18" charset="-34"/>
                <a:cs typeface="Angsana New" panose="02020603050405020304" pitchFamily="18" charset="-34"/>
              </a:rPr>
              <a:t>S</a:t>
            </a:r>
            <a:r>
              <a:rPr lang="zh-CN" altLang="en-US" sz="2400" b="1" dirty="0">
                <a:solidFill>
                  <a:srgbClr val="C00000"/>
                </a:solidFill>
                <a:latin typeface="Angsana New" panose="02020603050405020304" pitchFamily="18" charset="-34"/>
                <a:cs typeface="Angsana New" panose="02020603050405020304" pitchFamily="18" charset="-34"/>
              </a:rPr>
              <a:t>olid</a:t>
            </a:r>
          </a:p>
          <a:p>
            <a:pPr marL="285750" indent="-28575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Particles only vibrate about fixed positions.</a:t>
            </a:r>
          </a:p>
          <a:p>
            <a:pPr marL="285750" indent="-28575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Regular structure.</a:t>
            </a:r>
          </a:p>
        </p:txBody>
      </p:sp>
      <p:sp>
        <p:nvSpPr>
          <p:cNvPr id="6" name="Rectangle 5">
            <a:extLst>
              <a:ext uri="{FF2B5EF4-FFF2-40B4-BE49-F238E27FC236}">
                <a16:creationId xmlns:a16="http://schemas.microsoft.com/office/drawing/2014/main" id="{7799E118-5F48-499D-8895-548C333C2FED}"/>
              </a:ext>
            </a:extLst>
          </p:cNvPr>
          <p:cNvSpPr/>
          <p:nvPr/>
        </p:nvSpPr>
        <p:spPr>
          <a:xfrm>
            <a:off x="3415421" y="5175581"/>
            <a:ext cx="6399984" cy="1200329"/>
          </a:xfrm>
          <a:prstGeom prst="rect">
            <a:avLst/>
          </a:prstGeom>
        </p:spPr>
        <p:txBody>
          <a:bodyPr wrap="square">
            <a:spAutoFit/>
          </a:bodyPr>
          <a:lstStyle/>
          <a:p>
            <a:r>
              <a:rPr lang="en-US" altLang="zh-CN" sz="2400" b="1" dirty="0">
                <a:solidFill>
                  <a:srgbClr val="0070C0"/>
                </a:solidFill>
                <a:latin typeface="Angsana New" panose="02020603050405020304" pitchFamily="18" charset="-34"/>
                <a:cs typeface="Angsana New" panose="02020603050405020304" pitchFamily="18" charset="-34"/>
              </a:rPr>
              <a:t>L</a:t>
            </a:r>
            <a:r>
              <a:rPr lang="zh-CN" altLang="en-US" sz="2400" b="1" dirty="0">
                <a:solidFill>
                  <a:srgbClr val="0070C0"/>
                </a:solidFill>
                <a:latin typeface="Angsana New" panose="02020603050405020304" pitchFamily="18" charset="-34"/>
                <a:cs typeface="Angsana New" panose="02020603050405020304" pitchFamily="18" charset="-34"/>
              </a:rPr>
              <a:t>iquid</a:t>
            </a:r>
          </a:p>
          <a:p>
            <a:pPr marL="342900" indent="-34290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Particles have some freedom and can move around each other. </a:t>
            </a:r>
            <a:endParaRPr lang="en-US" altLang="zh-CN" sz="2400" dirty="0">
              <a:latin typeface="Angsana New" panose="02020603050405020304" pitchFamily="18" charset="-34"/>
              <a:cs typeface="Angsana New" panose="02020603050405020304" pitchFamily="18" charset="-34"/>
            </a:endParaRPr>
          </a:p>
          <a:p>
            <a:pPr marL="342900" indent="-34290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Collide often.</a:t>
            </a:r>
          </a:p>
        </p:txBody>
      </p:sp>
      <p:sp>
        <p:nvSpPr>
          <p:cNvPr id="7" name="Rectangle 6">
            <a:extLst>
              <a:ext uri="{FF2B5EF4-FFF2-40B4-BE49-F238E27FC236}">
                <a16:creationId xmlns:a16="http://schemas.microsoft.com/office/drawing/2014/main" id="{4FC4A56E-3711-4611-B3F9-74FB898C4BBB}"/>
              </a:ext>
            </a:extLst>
          </p:cNvPr>
          <p:cNvSpPr/>
          <p:nvPr/>
        </p:nvSpPr>
        <p:spPr>
          <a:xfrm>
            <a:off x="4779775" y="1304033"/>
            <a:ext cx="5533790" cy="1200329"/>
          </a:xfrm>
          <a:prstGeom prst="rect">
            <a:avLst/>
          </a:prstGeom>
        </p:spPr>
        <p:txBody>
          <a:bodyPr wrap="square">
            <a:spAutoFit/>
          </a:bodyPr>
          <a:lstStyle/>
          <a:p>
            <a:r>
              <a:rPr lang="en-US" altLang="zh-CN" sz="2400" b="1" dirty="0">
                <a:solidFill>
                  <a:srgbClr val="00B050"/>
                </a:solidFill>
                <a:latin typeface="Angsana New" panose="02020603050405020304" pitchFamily="18" charset="-34"/>
                <a:cs typeface="Angsana New" panose="02020603050405020304" pitchFamily="18" charset="-34"/>
              </a:rPr>
              <a:t>G</a:t>
            </a:r>
            <a:r>
              <a:rPr lang="zh-CN" altLang="en-US" sz="2400" b="1" dirty="0">
                <a:solidFill>
                  <a:srgbClr val="00B050"/>
                </a:solidFill>
                <a:latin typeface="Angsana New" panose="02020603050405020304" pitchFamily="18" charset="-34"/>
                <a:cs typeface="Angsana New" panose="02020603050405020304" pitchFamily="18" charset="-34"/>
              </a:rPr>
              <a:t>as </a:t>
            </a:r>
            <a:r>
              <a:rPr lang="en-US" altLang="zh-CN" sz="2400" b="1" dirty="0">
                <a:solidFill>
                  <a:srgbClr val="00B050"/>
                </a:solidFill>
                <a:latin typeface="Angsana New" panose="02020603050405020304" pitchFamily="18" charset="-34"/>
                <a:cs typeface="Angsana New" panose="02020603050405020304" pitchFamily="18" charset="-34"/>
              </a:rPr>
              <a:t>(</a:t>
            </a:r>
            <a:r>
              <a:rPr lang="en-US" altLang="zh-CN" sz="2400" b="1" dirty="0" err="1">
                <a:solidFill>
                  <a:srgbClr val="00B050"/>
                </a:solidFill>
                <a:latin typeface="Angsana New" panose="02020603050405020304" pitchFamily="18" charset="-34"/>
                <a:cs typeface="Angsana New" panose="02020603050405020304" pitchFamily="18" charset="-34"/>
              </a:rPr>
              <a:t>vapours</a:t>
            </a:r>
            <a:r>
              <a:rPr lang="en-US" altLang="zh-CN" sz="2400" b="1" dirty="0">
                <a:solidFill>
                  <a:srgbClr val="00B050"/>
                </a:solidFill>
                <a:latin typeface="Angsana New" panose="02020603050405020304" pitchFamily="18" charset="-34"/>
                <a:cs typeface="Angsana New" panose="02020603050405020304" pitchFamily="18" charset="-34"/>
              </a:rPr>
              <a:t>)</a:t>
            </a:r>
            <a:endParaRPr lang="zh-CN" altLang="en-US" sz="2400" b="1" dirty="0">
              <a:solidFill>
                <a:srgbClr val="00B050"/>
              </a:solidFill>
              <a:latin typeface="Angsana New" panose="02020603050405020304" pitchFamily="18" charset="-34"/>
              <a:cs typeface="Angsana New" panose="02020603050405020304" pitchFamily="18" charset="-34"/>
            </a:endParaRPr>
          </a:p>
          <a:p>
            <a:pPr marL="285750" indent="-28575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Particles move freely and at random in all the space available. </a:t>
            </a:r>
            <a:endParaRPr lang="en-US" altLang="zh-CN" sz="2400" dirty="0">
              <a:latin typeface="Angsana New" panose="02020603050405020304" pitchFamily="18" charset="-34"/>
              <a:cs typeface="Angsana New" panose="02020603050405020304" pitchFamily="18" charset="-34"/>
            </a:endParaRPr>
          </a:p>
          <a:p>
            <a:pPr marL="285750" indent="-28575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Collide less often than in liquid.</a:t>
            </a:r>
          </a:p>
        </p:txBody>
      </p:sp>
    </p:spTree>
    <p:extLst>
      <p:ext uri="{BB962C8B-B14F-4D97-AF65-F5344CB8AC3E}">
        <p14:creationId xmlns:p14="http://schemas.microsoft.com/office/powerpoint/2010/main" val="4226648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16972</TotalTime>
  <Words>4246</Words>
  <Application>Microsoft Office PowerPoint</Application>
  <PresentationFormat>Widescreen</PresentationFormat>
  <Paragraphs>692</Paragraphs>
  <Slides>66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66</vt:i4>
      </vt:variant>
    </vt:vector>
  </HeadingPairs>
  <TitlesOfParts>
    <vt:vector size="81" baseType="lpstr">
      <vt:lpstr>MathematicalPi-One</vt:lpstr>
      <vt:lpstr>Times-Italic</vt:lpstr>
      <vt:lpstr>Times-Roman</vt:lpstr>
      <vt:lpstr>Microsoft YaHei</vt:lpstr>
      <vt:lpstr>等线</vt:lpstr>
      <vt:lpstr>等线 Light</vt:lpstr>
      <vt:lpstr>Angsana New</vt:lpstr>
      <vt:lpstr>AngsanaUPC</vt:lpstr>
      <vt:lpstr>Arial</vt:lpstr>
      <vt:lpstr>Bahnschrift Condensed</vt:lpstr>
      <vt:lpstr>Calisto MT</vt:lpstr>
      <vt:lpstr>Cambria Math</vt:lpstr>
      <vt:lpstr>Tahoma</vt:lpstr>
      <vt:lpstr>Times New Roman</vt:lpstr>
      <vt:lpstr>Office Theme</vt:lpstr>
      <vt:lpstr>Atoms and Molecules</vt:lpstr>
      <vt:lpstr>Chemistry</vt:lpstr>
      <vt:lpstr>Subdisciplines of Chemistry</vt:lpstr>
      <vt:lpstr>Classification of Matter</vt:lpstr>
      <vt:lpstr>Scientific notation (SN)</vt:lpstr>
      <vt:lpstr>PowerPoint Presentation</vt:lpstr>
      <vt:lpstr>Elements </vt:lpstr>
      <vt:lpstr>Matter and Energy?</vt:lpstr>
      <vt:lpstr>States of Matter</vt:lpstr>
      <vt:lpstr>Change of state</vt:lpstr>
      <vt:lpstr>PowerPoint Presentation</vt:lpstr>
      <vt:lpstr>What is atom?</vt:lpstr>
      <vt:lpstr>PowerPoint Presentation</vt:lpstr>
      <vt:lpstr>Practice Problem How are the protons and electrons arranged inside the atom? How are they held together? </vt:lpstr>
      <vt:lpstr>Atomic number and mass number</vt:lpstr>
      <vt:lpstr>Practice Exercise</vt:lpstr>
      <vt:lpstr>PowerPoint Presentation</vt:lpstr>
      <vt:lpstr>Isotopes</vt:lpstr>
      <vt:lpstr>Uses of isotopes</vt:lpstr>
      <vt:lpstr>Relative atomic mass (Ar)</vt:lpstr>
      <vt:lpstr>Average atomic mass (atomic weight)</vt:lpstr>
      <vt:lpstr>Exercise</vt:lpstr>
      <vt:lpstr>Mass spectrometry</vt:lpstr>
      <vt:lpstr>Ions</vt:lpstr>
      <vt:lpstr>Ions</vt:lpstr>
      <vt:lpstr>PowerPoint Presentation</vt:lpstr>
      <vt:lpstr>PowerPoint Presentation</vt:lpstr>
      <vt:lpstr>Compounds &amp; chemical bonds</vt:lpstr>
      <vt:lpstr>Types of chemical bonds</vt:lpstr>
      <vt:lpstr>2. covalent bond</vt:lpstr>
      <vt:lpstr>3. Metallic bond</vt:lpstr>
      <vt:lpstr>Chemical formula</vt:lpstr>
      <vt:lpstr>Hydrocarbons</vt:lpstr>
      <vt:lpstr>Naming hydrocarbons</vt:lpstr>
      <vt:lpstr>Alkanes</vt:lpstr>
      <vt:lpstr>PowerPoint Presentation</vt:lpstr>
      <vt:lpstr>Branched chain alkanes</vt:lpstr>
      <vt:lpstr>PowerPoint Presentation</vt:lpstr>
      <vt:lpstr>Drawing structural formulas-alkanes</vt:lpstr>
      <vt:lpstr>Alkanes</vt:lpstr>
      <vt:lpstr>Practice exercise </vt:lpstr>
      <vt:lpstr>Alkenes</vt:lpstr>
      <vt:lpstr>Alkynes</vt:lpstr>
      <vt:lpstr>Aromatic compounds</vt:lpstr>
      <vt:lpstr>Isomers</vt:lpstr>
      <vt:lpstr>Functional groups</vt:lpstr>
      <vt:lpstr>Structural formula &amp; Line structure</vt:lpstr>
      <vt:lpstr>PowerPoint Presentation</vt:lpstr>
      <vt:lpstr>Structural formula &amp; Line structure</vt:lpstr>
      <vt:lpstr>Periodic table</vt:lpstr>
      <vt:lpstr>                   Periodic table</vt:lpstr>
      <vt:lpstr>PowerPoint Presentation</vt:lpstr>
      <vt:lpstr>Metals, Non-metals &amp; Metalloids</vt:lpstr>
      <vt:lpstr>Metals</vt:lpstr>
      <vt:lpstr>Group 2- Alkaline earth metals</vt:lpstr>
      <vt:lpstr>Metals</vt:lpstr>
      <vt:lpstr>Metals</vt:lpstr>
      <vt:lpstr>Non-metals</vt:lpstr>
      <vt:lpstr>Valence electrons</vt:lpstr>
      <vt:lpstr>Valence electrons</vt:lpstr>
      <vt:lpstr>Chemical Nomenclature</vt:lpstr>
      <vt:lpstr>Naming Ionic compounds:</vt:lpstr>
      <vt:lpstr>Naming covalent compounds</vt:lpstr>
      <vt:lpstr>Practice exercise</vt:lpstr>
      <vt:lpstr>PowerPoint Presentation</vt:lpstr>
      <vt:lpstr>Hydrates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Mohd Hassan</dc:creator>
  <cp:lastModifiedBy>Mohd Hassan</cp:lastModifiedBy>
  <cp:revision>667</cp:revision>
  <dcterms:created xsi:type="dcterms:W3CDTF">2022-08-22T10:02:22Z</dcterms:created>
  <dcterms:modified xsi:type="dcterms:W3CDTF">2022-10-21T05:58:56Z</dcterms:modified>
</cp:coreProperties>
</file>